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67"/>
  </p:notesMasterIdLst>
  <p:handoutMasterIdLst>
    <p:handoutMasterId r:id="rId68"/>
  </p:handoutMasterIdLst>
  <p:sldIdLst>
    <p:sldId id="259" r:id="rId5"/>
    <p:sldId id="361" r:id="rId6"/>
    <p:sldId id="585" r:id="rId7"/>
    <p:sldId id="586" r:id="rId8"/>
    <p:sldId id="587" r:id="rId9"/>
    <p:sldId id="588" r:id="rId10"/>
    <p:sldId id="589" r:id="rId11"/>
    <p:sldId id="590" r:id="rId12"/>
    <p:sldId id="396" r:id="rId13"/>
    <p:sldId id="601" r:id="rId14"/>
    <p:sldId id="602" r:id="rId15"/>
    <p:sldId id="603" r:id="rId16"/>
    <p:sldId id="597" r:id="rId17"/>
    <p:sldId id="294" r:id="rId18"/>
    <p:sldId id="295" r:id="rId19"/>
    <p:sldId id="530" r:id="rId20"/>
    <p:sldId id="531" r:id="rId21"/>
    <p:sldId id="401" r:id="rId22"/>
    <p:sldId id="391" r:id="rId23"/>
    <p:sldId id="397" r:id="rId24"/>
    <p:sldId id="591" r:id="rId25"/>
    <p:sldId id="592" r:id="rId26"/>
    <p:sldId id="408" r:id="rId27"/>
    <p:sldId id="412" r:id="rId28"/>
    <p:sldId id="535" r:id="rId29"/>
    <p:sldId id="536" r:id="rId30"/>
    <p:sldId id="409" r:id="rId31"/>
    <p:sldId id="413" r:id="rId32"/>
    <p:sldId id="410" r:id="rId33"/>
    <p:sldId id="411" r:id="rId34"/>
    <p:sldId id="414" r:id="rId35"/>
    <p:sldId id="593" r:id="rId36"/>
    <p:sldId id="594" r:id="rId37"/>
    <p:sldId id="415" r:id="rId38"/>
    <p:sldId id="416" r:id="rId39"/>
    <p:sldId id="417" r:id="rId40"/>
    <p:sldId id="419" r:id="rId41"/>
    <p:sldId id="420" r:id="rId42"/>
    <p:sldId id="421" r:id="rId43"/>
    <p:sldId id="515" r:id="rId44"/>
    <p:sldId id="595" r:id="rId45"/>
    <p:sldId id="402" r:id="rId46"/>
    <p:sldId id="403" r:id="rId47"/>
    <p:sldId id="404" r:id="rId48"/>
    <p:sldId id="405" r:id="rId49"/>
    <p:sldId id="407" r:id="rId50"/>
    <p:sldId id="406" r:id="rId51"/>
    <p:sldId id="422" r:id="rId52"/>
    <p:sldId id="510" r:id="rId53"/>
    <p:sldId id="509" r:id="rId54"/>
    <p:sldId id="598" r:id="rId55"/>
    <p:sldId id="375" r:id="rId56"/>
    <p:sldId id="278" r:id="rId57"/>
    <p:sldId id="443" r:id="rId58"/>
    <p:sldId id="444" r:id="rId59"/>
    <p:sldId id="445" r:id="rId60"/>
    <p:sldId id="446" r:id="rId61"/>
    <p:sldId id="447" r:id="rId62"/>
    <p:sldId id="600" r:id="rId63"/>
    <p:sldId id="448" r:id="rId64"/>
    <p:sldId id="449" r:id="rId65"/>
    <p:sldId id="605" r:id="rId6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C6C"/>
    <a:srgbClr val="6C0000"/>
    <a:srgbClr val="003A8E"/>
    <a:srgbClr val="003A8F"/>
    <a:srgbClr val="E47C37"/>
    <a:srgbClr val="E3893D"/>
    <a:srgbClr val="00449A"/>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3" autoAdjust="0"/>
    <p:restoredTop sz="87130"/>
  </p:normalViewPr>
  <p:slideViewPr>
    <p:cSldViewPr snapToGrid="0" snapToObjects="1">
      <p:cViewPr varScale="1">
        <p:scale>
          <a:sx n="114" d="100"/>
          <a:sy n="114" d="100"/>
        </p:scale>
        <p:origin x="1272"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8/28/2023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2023/8/28</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D38D6494-4854-436A-9B1E-4EABCEB62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B1F5C55-70BD-48AC-808F-A9743281AAAA}" type="slidenum">
              <a:rPr lang="zh-CN" altLang="en-US" sz="1200">
                <a:latin typeface="Times New Roman" panose="02020603050405020304" pitchFamily="18" charset="0"/>
              </a:rPr>
              <a:pPr eaLnBrk="1" hangingPunct="1"/>
              <a:t>32</a:t>
            </a:fld>
            <a:endParaRPr lang="en-US" altLang="zh-CN" sz="1200">
              <a:latin typeface="Times New Roman" panose="02020603050405020304" pitchFamily="18" charset="0"/>
            </a:endParaRPr>
          </a:p>
        </p:txBody>
      </p:sp>
      <p:sp>
        <p:nvSpPr>
          <p:cNvPr id="100355" name="Rectangle 2">
            <a:extLst>
              <a:ext uri="{FF2B5EF4-FFF2-40B4-BE49-F238E27FC236}">
                <a16:creationId xmlns:a16="http://schemas.microsoft.com/office/drawing/2014/main" id="{5D63EC2D-F06B-4B6F-9CDB-AC7F8393DFBB}"/>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719E3890-07C3-446A-9406-43AD20C899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6C67C4E5-19A2-4FAD-B182-C814BC906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D02B074-4066-40FB-9AC9-949A8DDE4E34}" type="slidenum">
              <a:rPr lang="zh-CN" altLang="en-US" sz="1200">
                <a:latin typeface="Times New Roman" panose="02020603050405020304" pitchFamily="18" charset="0"/>
              </a:rPr>
              <a:pPr eaLnBrk="1" hangingPunct="1"/>
              <a:t>49</a:t>
            </a:fld>
            <a:endParaRPr lang="en-US" altLang="zh-CN" sz="1200">
              <a:latin typeface="Times New Roman" panose="02020603050405020304" pitchFamily="18" charset="0"/>
            </a:endParaRPr>
          </a:p>
        </p:txBody>
      </p:sp>
      <p:sp>
        <p:nvSpPr>
          <p:cNvPr id="104451" name="Rectangle 2">
            <a:extLst>
              <a:ext uri="{FF2B5EF4-FFF2-40B4-BE49-F238E27FC236}">
                <a16:creationId xmlns:a16="http://schemas.microsoft.com/office/drawing/2014/main" id="{0673FE91-ED95-438C-AE50-507409E344B7}"/>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27B7570C-8322-409C-9CB8-DF7B4AC34D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53263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961652EB-B749-4FE6-9BE8-89C31512FC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C02F9300-97C9-425A-8091-6C976722EE95}" type="slidenum">
              <a:rPr lang="zh-CN" altLang="en-US" sz="1200">
                <a:latin typeface="Times New Roman" panose="02020603050405020304" pitchFamily="18" charset="0"/>
              </a:rPr>
              <a:pPr eaLnBrk="1" hangingPunct="1"/>
              <a:t>50</a:t>
            </a:fld>
            <a:endParaRPr lang="en-US" altLang="zh-CN" sz="1200">
              <a:latin typeface="Times New Roman" panose="02020603050405020304" pitchFamily="18" charset="0"/>
            </a:endParaRPr>
          </a:p>
        </p:txBody>
      </p:sp>
      <p:sp>
        <p:nvSpPr>
          <p:cNvPr id="105475" name="Rectangle 2">
            <a:extLst>
              <a:ext uri="{FF2B5EF4-FFF2-40B4-BE49-F238E27FC236}">
                <a16:creationId xmlns:a16="http://schemas.microsoft.com/office/drawing/2014/main" id="{2154630F-ECAF-4A8D-B1D6-86C02FC2FDF4}"/>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45559AEE-1679-4CA1-AF94-ED9470A07A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44643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a:t>本课程所涉及的操作均以</a:t>
            </a:r>
            <a:r>
              <a:rPr lang="en-US" altLang="zh-CN"/>
              <a:t>openEuler 20.03 LTS</a:t>
            </a:r>
            <a:r>
              <a:rPr lang="zh-CN" altLang="en-US"/>
              <a:t>版本为准。</a:t>
            </a:r>
            <a:endParaRPr lang="zh-CN" altLang="en-US" dirty="0"/>
          </a:p>
        </p:txBody>
      </p:sp>
      <p:sp>
        <p:nvSpPr>
          <p:cNvPr id="5" name="幻灯片图像占位符 4"/>
          <p:cNvSpPr>
            <a:spLocks noGrp="1" noRot="1" noChangeAspect="1"/>
          </p:cNvSpPr>
          <p:nvPr>
            <p:ph type="sldImg"/>
          </p:nvPr>
        </p:nvSpPr>
        <p:spPr>
          <a:xfrm>
            <a:off x="1438275" y="717550"/>
            <a:ext cx="4167188" cy="3125788"/>
          </a:xfrm>
        </p:spPr>
      </p:sp>
    </p:spTree>
    <p:extLst>
      <p:ext uri="{BB962C8B-B14F-4D97-AF65-F5344CB8AC3E}">
        <p14:creationId xmlns:p14="http://schemas.microsoft.com/office/powerpoint/2010/main" val="194949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10</a:t>
            </a:fld>
            <a:endParaRPr kumimoji="1" lang="zh-CN" altLang="en-US"/>
          </a:p>
        </p:txBody>
      </p:sp>
    </p:spTree>
    <p:extLst>
      <p:ext uri="{BB962C8B-B14F-4D97-AF65-F5344CB8AC3E}">
        <p14:creationId xmlns:p14="http://schemas.microsoft.com/office/powerpoint/2010/main" val="455289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11</a:t>
            </a:fld>
            <a:endParaRPr kumimoji="1" lang="zh-CN" altLang="en-US"/>
          </a:p>
        </p:txBody>
      </p:sp>
    </p:spTree>
    <p:extLst>
      <p:ext uri="{BB962C8B-B14F-4D97-AF65-F5344CB8AC3E}">
        <p14:creationId xmlns:p14="http://schemas.microsoft.com/office/powerpoint/2010/main" val="3171486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12</a:t>
            </a:fld>
            <a:endParaRPr kumimoji="1" lang="zh-CN" altLang="en-US"/>
          </a:p>
        </p:txBody>
      </p:sp>
    </p:spTree>
    <p:extLst>
      <p:ext uri="{BB962C8B-B14F-4D97-AF65-F5344CB8AC3E}">
        <p14:creationId xmlns:p14="http://schemas.microsoft.com/office/powerpoint/2010/main" val="338745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03DF0768-EA6F-4EB3-A5B7-B8F2955B64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BDE557E0-4544-46B6-A3B0-A258651A0D44}" type="slidenum">
              <a:rPr lang="zh-CN" altLang="en-US" sz="1200">
                <a:latin typeface="Times New Roman" panose="02020603050405020304" pitchFamily="18" charset="0"/>
              </a:rPr>
              <a:pPr eaLnBrk="1" hangingPunct="1"/>
              <a:t>14</a:t>
            </a:fld>
            <a:endParaRPr lang="en-US" altLang="zh-CN" sz="1200">
              <a:latin typeface="Times New Roman" panose="02020603050405020304" pitchFamily="18" charset="0"/>
            </a:endParaRPr>
          </a:p>
        </p:txBody>
      </p:sp>
      <p:sp>
        <p:nvSpPr>
          <p:cNvPr id="88067" name="Rectangle 2">
            <a:extLst>
              <a:ext uri="{FF2B5EF4-FFF2-40B4-BE49-F238E27FC236}">
                <a16:creationId xmlns:a16="http://schemas.microsoft.com/office/drawing/2014/main" id="{FFFFA587-1E0D-4590-B678-FA46E04AA189}"/>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B5D16990-0922-4190-8725-8D3038E263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D87DCC60-1EE3-4612-A0D0-B586200BC9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5BF37EDA-4B9D-40EB-972E-38E22460AA33}" type="slidenum">
              <a:rPr lang="zh-CN" altLang="en-US" sz="1200">
                <a:latin typeface="Times New Roman" panose="02020603050405020304" pitchFamily="18" charset="0"/>
              </a:rPr>
              <a:pPr eaLnBrk="1" hangingPunct="1"/>
              <a:t>15</a:t>
            </a:fld>
            <a:endParaRPr lang="en-US" altLang="zh-CN" sz="1200">
              <a:latin typeface="Times New Roman" panose="02020603050405020304" pitchFamily="18" charset="0"/>
            </a:endParaRPr>
          </a:p>
        </p:txBody>
      </p:sp>
      <p:sp>
        <p:nvSpPr>
          <p:cNvPr id="89091" name="Rectangle 2">
            <a:extLst>
              <a:ext uri="{FF2B5EF4-FFF2-40B4-BE49-F238E27FC236}">
                <a16:creationId xmlns:a16="http://schemas.microsoft.com/office/drawing/2014/main" id="{B2D3F28F-A035-48AB-9816-99DFF915CAFB}"/>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FAC3CD31-2363-4EC8-993B-A7EB282EB3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extLst>
      <p:ext uri="{BB962C8B-B14F-4D97-AF65-F5344CB8AC3E}">
        <p14:creationId xmlns:p14="http://schemas.microsoft.com/office/powerpoint/2010/main" val="50385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548878" y="1484312"/>
            <a:ext cx="8046245"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838267344"/>
      </p:ext>
    </p:extLst>
  </p:cSld>
  <p:clrMapOvr>
    <a:masterClrMapping/>
  </p:clrMapOvr>
  <p:extLst>
    <p:ext uri="{DCECCB84-F9BA-43D5-87BE-67443E8EF086}">
      <p15:sldGuideLst xmlns:p15="http://schemas.microsoft.com/office/powerpoint/2012/main">
        <p15:guide id="1" orient="horz" pos="93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theme" Target="../theme/theme3.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3.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8/28/2023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83" r:id="rId14"/>
    <p:sldLayoutId id="214748368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8/28/2023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s://www.educoder.net/classrooms/14090/announcement"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1.png"/><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26.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43.xml"/><Relationship Id="rId1" Type="http://schemas.openxmlformats.org/officeDocument/2006/relationships/slideLayout" Target="../slideLayouts/slideLayout19.xml"/><Relationship Id="rId6" Type="http://schemas.openxmlformats.org/officeDocument/2006/relationships/slide" Target="slide47.xml"/><Relationship Id="rId5" Type="http://schemas.openxmlformats.org/officeDocument/2006/relationships/slide" Target="slide46.xml"/><Relationship Id="rId4" Type="http://schemas.openxmlformats.org/officeDocument/2006/relationships/slide" Target="slide4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openeuler.org/" TargetMode="Externa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43415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610944"/>
            <a:ext cx="3414005" cy="5786846"/>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461665"/>
          </a:xfrm>
          <a:prstGeom prst="rect">
            <a:avLst/>
          </a:prstGeom>
          <a:noFill/>
        </p:spPr>
        <p:txBody>
          <a:bodyPr wrap="square" rtlCol="0">
            <a:spAutoFit/>
          </a:bodyPr>
          <a:lstStyle/>
          <a:p>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任课教师： 张玉芳</a:t>
            </a:r>
          </a:p>
        </p:txBody>
      </p:sp>
      <p:sp>
        <p:nvSpPr>
          <p:cNvPr id="148" name="文本框 48"/>
          <p:cNvSpPr txBox="1"/>
          <p:nvPr/>
        </p:nvSpPr>
        <p:spPr>
          <a:xfrm>
            <a:off x="4058907" y="3394212"/>
            <a:ext cx="4644521" cy="461665"/>
          </a:xfrm>
          <a:prstGeom prst="rect">
            <a:avLst/>
          </a:prstGeom>
          <a:noFill/>
        </p:spPr>
        <p:txBody>
          <a:bodyPr wrap="square" rtlCol="0">
            <a:spAutoFit/>
          </a:bodyPr>
          <a:lstStyle/>
          <a:p>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电子邮箱： </a:t>
            </a:r>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zhangyf@cqu.edu.cn</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55" name="文本框 62"/>
          <p:cNvSpPr txBox="1"/>
          <p:nvPr/>
        </p:nvSpPr>
        <p:spPr>
          <a:xfrm>
            <a:off x="4058905" y="1849617"/>
            <a:ext cx="4217639" cy="461665"/>
          </a:xfrm>
          <a:prstGeom prst="rect">
            <a:avLst/>
          </a:prstGeom>
          <a:noFill/>
        </p:spPr>
        <p:txBody>
          <a:bodyPr wrap="square" rtlCol="0">
            <a:spAutoFit/>
          </a:bodyPr>
          <a:lstStyle/>
          <a:p>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开课学院： 计算机学院</a:t>
            </a:r>
          </a:p>
        </p:txBody>
      </p:sp>
      <p:sp>
        <p:nvSpPr>
          <p:cNvPr id="166" name="文本框 7"/>
          <p:cNvSpPr txBox="1"/>
          <p:nvPr/>
        </p:nvSpPr>
        <p:spPr>
          <a:xfrm>
            <a:off x="714729" y="2410673"/>
            <a:ext cx="2259474" cy="600164"/>
          </a:xfrm>
          <a:prstGeom prst="rect">
            <a:avLst/>
          </a:prstGeom>
          <a:noFill/>
        </p:spPr>
        <p:txBody>
          <a:bodyPr wrap="square" rtlCol="0">
            <a:spAutoFit/>
          </a:bodyPr>
          <a:lstStyle/>
          <a:p>
            <a:pPr algn="dist"/>
            <a:r>
              <a:rPr lang="zh-CN" altLang="en-US" sz="3300" b="1" spc="38" dirty="0">
                <a:solidFill>
                  <a:schemeClr val="bg1"/>
                </a:solidFill>
                <a:latin typeface="+mj-ea"/>
                <a:ea typeface="+mj-ea"/>
              </a:rPr>
              <a:t>操作系统 </a:t>
            </a:r>
          </a:p>
        </p:txBody>
      </p:sp>
      <p:sp>
        <p:nvSpPr>
          <p:cNvPr id="167" name="文本框 6"/>
          <p:cNvSpPr txBox="1"/>
          <p:nvPr/>
        </p:nvSpPr>
        <p:spPr>
          <a:xfrm>
            <a:off x="377962" y="3624455"/>
            <a:ext cx="2771015" cy="415498"/>
          </a:xfrm>
          <a:prstGeom prst="rect">
            <a:avLst/>
          </a:prstGeom>
          <a:noFill/>
        </p:spPr>
        <p:txBody>
          <a:bodyPr wrap="none" rtlCol="0">
            <a:spAutoFit/>
          </a:bodyPr>
          <a:lstStyle/>
          <a:p>
            <a:r>
              <a:rPr lang="en-US" altLang="zh-CN" sz="2100" b="1" spc="38" dirty="0">
                <a:solidFill>
                  <a:schemeClr val="bg1"/>
                </a:solidFill>
                <a:latin typeface="+mj-ea"/>
                <a:ea typeface="+mj-ea"/>
              </a:rPr>
              <a:t>Operation  System</a:t>
            </a:r>
            <a:endParaRPr lang="zh-CN" altLang="en-US" sz="2100" b="1" spc="38" dirty="0">
              <a:solidFill>
                <a:schemeClr val="bg1"/>
              </a:solidFill>
              <a:latin typeface="+mj-ea"/>
              <a:ea typeface="+mj-ea"/>
            </a:endParaRPr>
          </a:p>
        </p:txBody>
      </p:sp>
      <p:sp>
        <p:nvSpPr>
          <p:cNvPr id="11" name="文本框 48">
            <a:extLst>
              <a:ext uri="{FF2B5EF4-FFF2-40B4-BE49-F238E27FC236}">
                <a16:creationId xmlns:a16="http://schemas.microsoft.com/office/drawing/2014/main" id="{1C8BC458-A768-448E-A5A8-9947C11F5F6E}"/>
              </a:ext>
            </a:extLst>
          </p:cNvPr>
          <p:cNvSpPr txBox="1"/>
          <p:nvPr/>
        </p:nvSpPr>
        <p:spPr>
          <a:xfrm>
            <a:off x="4119028" y="4059939"/>
            <a:ext cx="4644521" cy="461665"/>
          </a:xfrm>
          <a:prstGeom prst="rect">
            <a:avLst/>
          </a:prstGeom>
          <a:noFill/>
        </p:spPr>
        <p:txBody>
          <a:bodyPr wrap="square" rtlCol="0">
            <a:spAutoFit/>
          </a:bodyPr>
          <a:lstStyle/>
          <a:p>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电       话：  </a:t>
            </a:r>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13996353809</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27469"/>
            <a:ext cx="5701478" cy="507831"/>
          </a:xfrm>
        </p:spPr>
        <p:txBody>
          <a:bodyPr/>
          <a:lstStyle/>
          <a:p>
            <a:r>
              <a:rPr lang="zh-CN" altLang="en-US" dirty="0">
                <a:latin typeface="华文楷体" panose="02010600040101010101" pitchFamily="2" charset="-122"/>
                <a:ea typeface="华文楷体" panose="02010600040101010101" pitchFamily="2" charset="-122"/>
              </a:rPr>
              <a:t>教学要求</a:t>
            </a:r>
          </a:p>
        </p:txBody>
      </p:sp>
      <p:sp>
        <p:nvSpPr>
          <p:cNvPr id="4" name="TextBox 1"/>
          <p:cNvSpPr txBox="1">
            <a:spLocks noChangeArrowheads="1"/>
          </p:cNvSpPr>
          <p:nvPr/>
        </p:nvSpPr>
        <p:spPr bwMode="auto">
          <a:xfrm>
            <a:off x="324739" y="1888372"/>
            <a:ext cx="7862915" cy="3000821"/>
          </a:xfrm>
          <a:prstGeom prst="rect">
            <a:avLst/>
          </a:prstGeom>
          <a:noFill/>
          <a:ln w="9525">
            <a:noFill/>
            <a:miter lim="800000"/>
            <a:headEnd/>
            <a:tailEnd/>
          </a:ln>
        </p:spPr>
        <p:txBody>
          <a:bodyPr wrap="square">
            <a:spAutoFit/>
          </a:bodyPr>
          <a:lstStyle/>
          <a:p>
            <a:r>
              <a:rPr lang="en-US" altLang="zh-CN" dirty="0"/>
              <a:t>	</a:t>
            </a:r>
            <a:r>
              <a:rPr lang="zh-CN" altLang="zh-CN" b="1" dirty="0"/>
              <a:t>二、实验说明</a:t>
            </a:r>
            <a:endParaRPr lang="zh-CN" altLang="zh-CN" dirty="0"/>
          </a:p>
          <a:p>
            <a:r>
              <a:rPr lang="zh-CN" altLang="zh-CN" dirty="0"/>
              <a:t>本学期一共四个实验，有一定难度，需要学生分组完成，教学过程中，每位教师督促学生自由组合（每个小组人数</a:t>
            </a:r>
            <a:r>
              <a:rPr lang="en-US" altLang="zh-CN" dirty="0"/>
              <a:t>3-4</a:t>
            </a:r>
            <a:r>
              <a:rPr lang="zh-CN" altLang="zh-CN" dirty="0"/>
              <a:t>人）</a:t>
            </a:r>
            <a:endParaRPr lang="en-US" altLang="zh-CN" dirty="0"/>
          </a:p>
          <a:p>
            <a:endParaRPr lang="zh-CN" altLang="zh-CN" dirty="0"/>
          </a:p>
          <a:p>
            <a:r>
              <a:rPr lang="zh-CN" altLang="zh-CN" b="1" dirty="0"/>
              <a:t>三、作业说明</a:t>
            </a:r>
            <a:endParaRPr lang="en-US" altLang="zh-CN" b="1" dirty="0"/>
          </a:p>
          <a:p>
            <a:endParaRPr lang="zh-CN" altLang="zh-CN" dirty="0"/>
          </a:p>
          <a:p>
            <a:r>
              <a:rPr lang="en-US" altLang="zh-CN" dirty="0"/>
              <a:t>   </a:t>
            </a:r>
            <a:r>
              <a:rPr lang="zh-CN" altLang="zh-CN" dirty="0"/>
              <a:t>本学期考勤与作业占比</a:t>
            </a:r>
            <a:r>
              <a:rPr lang="en-US" altLang="zh-CN" dirty="0"/>
              <a:t>20</a:t>
            </a:r>
            <a:r>
              <a:rPr lang="zh-CN" altLang="zh-CN" dirty="0"/>
              <a:t>分，其中每位学生必须完成的作业为：</a:t>
            </a:r>
          </a:p>
          <a:p>
            <a:r>
              <a:rPr lang="zh-CN" altLang="zh-CN" dirty="0"/>
              <a:t>头歌网站</a:t>
            </a:r>
            <a:r>
              <a:rPr lang="en-US" altLang="zh-CN" dirty="0"/>
              <a:t>https://www.educoder.net/classrooms/a9u42w57/shixun_homework   </a:t>
            </a:r>
            <a:endParaRPr lang="zh-CN" altLang="zh-CN" dirty="0"/>
          </a:p>
          <a:p>
            <a:r>
              <a:rPr lang="zh-CN" altLang="en-US" dirty="0"/>
              <a:t>尚需要完成</a:t>
            </a:r>
            <a:r>
              <a:rPr lang="zh-CN" altLang="zh-CN" b="1" dirty="0"/>
              <a:t>教师布置</a:t>
            </a:r>
            <a:r>
              <a:rPr lang="zh-CN" altLang="en-US" b="1" dirty="0"/>
              <a:t>的作业</a:t>
            </a:r>
            <a:endParaRPr lang="zh-CN" altLang="zh-CN" dirty="0"/>
          </a:p>
          <a:p>
            <a:pPr>
              <a:spcBef>
                <a:spcPct val="50000"/>
              </a:spcBef>
            </a:pPr>
            <a:endParaRPr lang="zh-CN" altLang="en-US" b="1" dirty="0">
              <a:solidFill>
                <a:srgbClr val="002060"/>
              </a:solidFill>
              <a:latin typeface="仿宋_GB2312" pitchFamily="49" charset="-122"/>
              <a:ea typeface="仿宋_GB2312" pitchFamily="49" charset="-122"/>
            </a:endParaRPr>
          </a:p>
        </p:txBody>
      </p:sp>
    </p:spTree>
    <p:extLst>
      <p:ext uri="{BB962C8B-B14F-4D97-AF65-F5344CB8AC3E}">
        <p14:creationId xmlns:p14="http://schemas.microsoft.com/office/powerpoint/2010/main" val="217582718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27469"/>
            <a:ext cx="5701478" cy="507831"/>
          </a:xfrm>
        </p:spPr>
        <p:txBody>
          <a:bodyPr/>
          <a:lstStyle/>
          <a:p>
            <a:r>
              <a:rPr lang="zh-CN" altLang="en-US" dirty="0">
                <a:latin typeface="华文楷体" panose="02010600040101010101" pitchFamily="2" charset="-122"/>
                <a:ea typeface="华文楷体" panose="02010600040101010101" pitchFamily="2" charset="-122"/>
              </a:rPr>
              <a:t>教学要求</a:t>
            </a:r>
          </a:p>
        </p:txBody>
      </p:sp>
      <p:pic>
        <p:nvPicPr>
          <p:cNvPr id="5" name="图片 4">
            <a:extLst>
              <a:ext uri="{FF2B5EF4-FFF2-40B4-BE49-F238E27FC236}">
                <a16:creationId xmlns:a16="http://schemas.microsoft.com/office/drawing/2014/main" id="{41B05312-31C2-48D3-B1EA-554B69C08F8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2947" y="947957"/>
            <a:ext cx="8405769" cy="5486400"/>
          </a:xfrm>
          <a:prstGeom prst="rect">
            <a:avLst/>
          </a:prstGeom>
          <a:ln>
            <a:solidFill>
              <a:schemeClr val="tx1"/>
            </a:solidFill>
          </a:ln>
        </p:spPr>
      </p:pic>
    </p:spTree>
    <p:extLst>
      <p:ext uri="{BB962C8B-B14F-4D97-AF65-F5344CB8AC3E}">
        <p14:creationId xmlns:p14="http://schemas.microsoft.com/office/powerpoint/2010/main" val="26269555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27469"/>
            <a:ext cx="5701478" cy="507831"/>
          </a:xfrm>
        </p:spPr>
        <p:txBody>
          <a:bodyPr/>
          <a:lstStyle/>
          <a:p>
            <a:r>
              <a:rPr lang="zh-CN" altLang="en-US" dirty="0">
                <a:latin typeface="华文楷体" panose="02010600040101010101" pitchFamily="2" charset="-122"/>
                <a:ea typeface="华文楷体" panose="02010600040101010101" pitchFamily="2" charset="-122"/>
              </a:rPr>
              <a:t>教学要求</a:t>
            </a:r>
          </a:p>
        </p:txBody>
      </p:sp>
      <p:pic>
        <p:nvPicPr>
          <p:cNvPr id="5" name="图片 4">
            <a:extLst>
              <a:ext uri="{FF2B5EF4-FFF2-40B4-BE49-F238E27FC236}">
                <a16:creationId xmlns:a16="http://schemas.microsoft.com/office/drawing/2014/main" id="{4069FF15-E5BD-4075-832E-03F92C91D08D}"/>
              </a:ext>
            </a:extLst>
          </p:cNvPr>
          <p:cNvPicPr>
            <a:picLocks noChangeAspect="1"/>
          </p:cNvPicPr>
          <p:nvPr/>
        </p:nvPicPr>
        <p:blipFill>
          <a:blip r:embed="rId3"/>
          <a:stretch>
            <a:fillRect/>
          </a:stretch>
        </p:blipFill>
        <p:spPr>
          <a:xfrm>
            <a:off x="0" y="926974"/>
            <a:ext cx="9144000" cy="5004051"/>
          </a:xfrm>
          <a:prstGeom prst="rect">
            <a:avLst/>
          </a:prstGeom>
        </p:spPr>
      </p:pic>
    </p:spTree>
    <p:extLst>
      <p:ext uri="{BB962C8B-B14F-4D97-AF65-F5344CB8AC3E}">
        <p14:creationId xmlns:p14="http://schemas.microsoft.com/office/powerpoint/2010/main" val="423533895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32C5961-DED3-4930-8CFF-0F0D4FBB6113}"/>
              </a:ext>
            </a:extLst>
          </p:cNvPr>
          <p:cNvSpPr>
            <a:spLocks noGrp="1"/>
          </p:cNvSpPr>
          <p:nvPr>
            <p:ph type="body" sz="quarter" idx="12"/>
          </p:nvPr>
        </p:nvSpPr>
        <p:spPr/>
        <p:txBody>
          <a:bodyPr/>
          <a:lstStyle/>
          <a:p>
            <a:endParaRPr lang="zh-CN" altLang="en-US"/>
          </a:p>
        </p:txBody>
      </p:sp>
      <p:sp>
        <p:nvSpPr>
          <p:cNvPr id="3" name="内容占位符 2">
            <a:extLst>
              <a:ext uri="{FF2B5EF4-FFF2-40B4-BE49-F238E27FC236}">
                <a16:creationId xmlns:a16="http://schemas.microsoft.com/office/drawing/2014/main" id="{DC6212CC-289D-4F19-97C1-E7E2637F36B1}"/>
              </a:ext>
            </a:extLst>
          </p:cNvPr>
          <p:cNvSpPr>
            <a:spLocks noGrp="1"/>
          </p:cNvSpPr>
          <p:nvPr>
            <p:ph sz="quarter" idx="13"/>
          </p:nvPr>
        </p:nvSpPr>
        <p:spPr>
          <a:xfrm>
            <a:off x="638177" y="1304138"/>
            <a:ext cx="8005763" cy="3016192"/>
          </a:xfrm>
        </p:spPr>
        <p:txBody>
          <a:bodyPr/>
          <a:lstStyle/>
          <a:p>
            <a:r>
              <a:rPr lang="en-US" altLang="zh-CN" dirty="0">
                <a:hlinkClick r:id="rId2"/>
              </a:rPr>
              <a:t>https://www.educoder.net/classrooms/14090/announcement</a:t>
            </a:r>
            <a:endParaRPr lang="en-US" altLang="zh-CN" dirty="0"/>
          </a:p>
          <a:p>
            <a:endParaRPr lang="en-US" altLang="zh-CN" dirty="0"/>
          </a:p>
          <a:p>
            <a:r>
              <a:rPr lang="zh-CN" altLang="en-US" dirty="0"/>
              <a:t>课堂邀请码</a:t>
            </a:r>
            <a:r>
              <a:rPr lang="en-US" altLang="zh-CN" dirty="0"/>
              <a:t>PL6HD2</a:t>
            </a:r>
            <a:endParaRPr lang="zh-CN" altLang="en-US" dirty="0"/>
          </a:p>
        </p:txBody>
      </p:sp>
    </p:spTree>
    <p:extLst>
      <p:ext uri="{BB962C8B-B14F-4D97-AF65-F5344CB8AC3E}">
        <p14:creationId xmlns:p14="http://schemas.microsoft.com/office/powerpoint/2010/main" val="966388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B9B02486-B64F-4D74-AB11-7A41ED65D0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CF33AF6-6F95-4D9F-B461-1C9968FB53F5}" type="slidenum">
              <a:rPr kumimoji="0" lang="zh-CN" altLang="en-US" sz="1400"/>
              <a:pPr eaLnBrk="1" hangingPunct="1"/>
              <a:t>14</a:t>
            </a:fld>
            <a:endParaRPr kumimoji="0" lang="en-US" altLang="zh-CN" sz="1400"/>
          </a:p>
        </p:txBody>
      </p:sp>
      <p:sp>
        <p:nvSpPr>
          <p:cNvPr id="19459" name="Rectangle 2">
            <a:extLst>
              <a:ext uri="{FF2B5EF4-FFF2-40B4-BE49-F238E27FC236}">
                <a16:creationId xmlns:a16="http://schemas.microsoft.com/office/drawing/2014/main" id="{D6C881C6-4F42-4B80-8BBF-F4D7FEF63A1C}"/>
              </a:ext>
            </a:extLst>
          </p:cNvPr>
          <p:cNvSpPr>
            <a:spLocks noGrp="1" noChangeArrowheads="1"/>
          </p:cNvSpPr>
          <p:nvPr>
            <p:ph type="title"/>
          </p:nvPr>
        </p:nvSpPr>
        <p:spPr/>
        <p:txBody>
          <a:bodyPr/>
          <a:lstStyle/>
          <a:p>
            <a:pPr eaLnBrk="1" hangingPunct="1"/>
            <a:r>
              <a:rPr lang="zh-CN" altLang="en-US">
                <a:latin typeface="黑体" panose="02010609060101010101" pitchFamily="49" charset="-122"/>
              </a:rPr>
              <a:t>你用过的操作系统能做什么?</a:t>
            </a:r>
          </a:p>
        </p:txBody>
      </p:sp>
      <p:sp>
        <p:nvSpPr>
          <p:cNvPr id="19460" name="Rectangle 3" descr="Rectangle: Click to edit Master text styles&#10;Second level&#10;Third level&#10;Fourth level&#10;Fifth level">
            <a:extLst>
              <a:ext uri="{FF2B5EF4-FFF2-40B4-BE49-F238E27FC236}">
                <a16:creationId xmlns:a16="http://schemas.microsoft.com/office/drawing/2014/main" id="{F46911D2-7E08-453D-8CCF-F869FB00B72A}"/>
              </a:ext>
            </a:extLst>
          </p:cNvPr>
          <p:cNvSpPr>
            <a:spLocks noGrp="1" noChangeArrowheads="1"/>
          </p:cNvSpPr>
          <p:nvPr>
            <p:ph type="body" idx="1"/>
          </p:nvPr>
        </p:nvSpPr>
        <p:spPr/>
        <p:txBody>
          <a:bodyPr/>
          <a:lstStyle/>
          <a:p>
            <a:pPr lvl="1" eaLnBrk="1" hangingPunct="1"/>
            <a:r>
              <a:rPr lang="zh-CN" altLang="en-US" sz="3200">
                <a:latin typeface="Times New Roman" panose="02020603050405020304" pitchFamily="18" charset="0"/>
              </a:rPr>
              <a:t>各种命令：</a:t>
            </a:r>
            <a:r>
              <a:rPr lang="en-US" altLang="zh-CN" sz="3200">
                <a:latin typeface="Times New Roman" panose="02020603050405020304" pitchFamily="18" charset="0"/>
              </a:rPr>
              <a:t>dir   copy   del   format  </a:t>
            </a:r>
          </a:p>
          <a:p>
            <a:pPr lvl="1" eaLnBrk="1" hangingPunct="1"/>
            <a:r>
              <a:rPr lang="zh-CN" altLang="en-US" sz="3200">
                <a:latin typeface="Times New Roman" panose="02020603050405020304" pitchFamily="18" charset="0"/>
              </a:rPr>
              <a:t>启动、结束用户程序</a:t>
            </a:r>
          </a:p>
          <a:p>
            <a:pPr lvl="1" eaLnBrk="1" hangingPunct="1"/>
            <a:r>
              <a:rPr lang="zh-CN" altLang="en-US" sz="3200">
                <a:latin typeface="Times New Roman" panose="02020603050405020304" pitchFamily="18" charset="0"/>
              </a:rPr>
              <a:t>系统调用：例如</a:t>
            </a:r>
            <a:r>
              <a:rPr lang="en-US" altLang="zh-CN" sz="3200">
                <a:latin typeface="Times New Roman" panose="02020603050405020304" pitchFamily="18" charset="0"/>
              </a:rPr>
              <a:t>INT</a:t>
            </a:r>
            <a:r>
              <a:rPr lang="zh-CN" altLang="en-US" sz="3200">
                <a:latin typeface="Times New Roman" panose="02020603050405020304" pitchFamily="18" charset="0"/>
              </a:rPr>
              <a:t>指令</a:t>
            </a:r>
          </a:p>
          <a:p>
            <a:pPr lvl="1" eaLnBrk="1" hangingPunct="1"/>
            <a:r>
              <a:rPr lang="en-US" altLang="zh-CN" sz="3200">
                <a:latin typeface="Times New Roman" panose="02020603050405020304" pitchFamily="18" charset="0"/>
              </a:rPr>
              <a:t>WINDOWS、UNIX </a:t>
            </a:r>
            <a:r>
              <a:rPr lang="zh-CN" altLang="en-US" sz="3200">
                <a:latin typeface="Times New Roman" panose="02020603050405020304" pitchFamily="18" charset="0"/>
              </a:rPr>
              <a:t>等提供多任务或多用户环境</a:t>
            </a:r>
            <a:endParaRPr lang="zh-CN" altLang="en-US" sz="3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667E05BA-7187-4752-A044-8B9F0079F1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26B878B-22C2-475B-B1E6-D57843B96E93}" type="slidenum">
              <a:rPr kumimoji="0" lang="zh-CN" altLang="en-US" sz="1400"/>
              <a:pPr eaLnBrk="1" hangingPunct="1"/>
              <a:t>15</a:t>
            </a:fld>
            <a:endParaRPr kumimoji="0" lang="en-US" altLang="zh-CN" sz="1400"/>
          </a:p>
        </p:txBody>
      </p:sp>
      <p:sp>
        <p:nvSpPr>
          <p:cNvPr id="20483" name="Rectangle 2">
            <a:extLst>
              <a:ext uri="{FF2B5EF4-FFF2-40B4-BE49-F238E27FC236}">
                <a16:creationId xmlns:a16="http://schemas.microsoft.com/office/drawing/2014/main" id="{4CF82CF4-E93C-4529-8C59-D59273B6C207}"/>
              </a:ext>
            </a:extLst>
          </p:cNvPr>
          <p:cNvSpPr>
            <a:spLocks noGrp="1" noChangeArrowheads="1"/>
          </p:cNvSpPr>
          <p:nvPr>
            <p:ph type="title"/>
          </p:nvPr>
        </p:nvSpPr>
        <p:spPr/>
        <p:txBody>
          <a:bodyPr/>
          <a:lstStyle/>
          <a:p>
            <a:pPr eaLnBrk="1" hangingPunct="1"/>
            <a:r>
              <a:rPr lang="zh-CN" altLang="en-US" sz="4000" b="1">
                <a:latin typeface="黑体" panose="02010609060101010101" pitchFamily="49" charset="-122"/>
              </a:rPr>
              <a:t>你知道操作系统不能做什么?</a:t>
            </a:r>
            <a:endParaRPr lang="zh-CN" altLang="en-US"/>
          </a:p>
        </p:txBody>
      </p:sp>
      <p:sp>
        <p:nvSpPr>
          <p:cNvPr id="128003" name="Rectangle 3" descr="Rectangle: Click to edit Master text styles&#10;Second level&#10;Third level&#10;Fourth level&#10;Fifth level">
            <a:extLst>
              <a:ext uri="{FF2B5EF4-FFF2-40B4-BE49-F238E27FC236}">
                <a16:creationId xmlns:a16="http://schemas.microsoft.com/office/drawing/2014/main" id="{373E0F56-8326-4715-87B9-7288649590C6}"/>
              </a:ext>
            </a:extLst>
          </p:cNvPr>
          <p:cNvSpPr>
            <a:spLocks noGrp="1" noChangeArrowheads="1"/>
          </p:cNvSpPr>
          <p:nvPr>
            <p:ph type="body" idx="1"/>
          </p:nvPr>
        </p:nvSpPr>
        <p:spPr/>
        <p:txBody>
          <a:bodyPr/>
          <a:lstStyle/>
          <a:p>
            <a:pPr lvl="1" eaLnBrk="1" hangingPunct="1"/>
            <a:r>
              <a:rPr lang="zh-CN" altLang="en-US" sz="3200" b="1">
                <a:latin typeface="黑体" panose="02010609060101010101" pitchFamily="49" charset="-122"/>
              </a:rPr>
              <a:t>不做天气预报</a:t>
            </a:r>
          </a:p>
          <a:p>
            <a:pPr lvl="1" eaLnBrk="1" hangingPunct="1"/>
            <a:r>
              <a:rPr lang="zh-CN" altLang="en-US" sz="3200" b="1">
                <a:latin typeface="黑体" panose="02010609060101010101" pitchFamily="49" charset="-122"/>
              </a:rPr>
              <a:t>不做房屋设计</a:t>
            </a:r>
          </a:p>
          <a:p>
            <a:pPr lvl="1" eaLnBrk="1" hangingPunct="1"/>
            <a:r>
              <a:rPr lang="zh-CN" altLang="en-US" sz="3200" b="1">
                <a:latin typeface="黑体" panose="02010609060101010101" pitchFamily="49" charset="-122"/>
              </a:rPr>
              <a:t>不是编译程序</a:t>
            </a:r>
            <a:endParaRPr lang="zh-CN" altLang="en-US" b="1">
              <a:latin typeface="黑体" panose="02010609060101010101" pitchFamily="49" charset="-122"/>
            </a:endParaRPr>
          </a:p>
          <a:p>
            <a:pPr lvl="1" eaLnBrk="1" hangingPunct="1"/>
            <a:endParaRPr lang="zh-CN" altLang="en-US" b="1">
              <a:latin typeface="黑体" panose="02010609060101010101" pitchFamily="49" charset="-122"/>
            </a:endParaRPr>
          </a:p>
          <a:p>
            <a:pPr lvl="1" eaLnBrk="1" hangingPunct="1"/>
            <a:endParaRPr lang="zh-CN" altLang="en-US" b="1">
              <a:latin typeface="黑体" panose="02010609060101010101" pitchFamily="49" charset="-122"/>
            </a:endParaRPr>
          </a:p>
          <a:p>
            <a:pPr lvl="1" eaLnBrk="1" hangingPunct="1">
              <a:buFont typeface="Wingdings" panose="05000000000000000000" pitchFamily="2" charset="2"/>
              <a:buNone/>
            </a:pPr>
            <a:r>
              <a:rPr lang="zh-CN" altLang="en-US" sz="3300" b="1">
                <a:latin typeface="黑体" panose="02010609060101010101" pitchFamily="49" charset="-122"/>
              </a:rPr>
              <a:t>总之，操作系统不直接解决最终具体应用问题，也不负责编译源程序...</a:t>
            </a:r>
          </a:p>
          <a:p>
            <a:pPr eaLnBrk="1" hangingPunct="1">
              <a:buFont typeface="Wingdings" panose="05000000000000000000" pitchFamily="2" charset="2"/>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Effect transition="in" filter="box(in)">
                                      <p:cBhvr>
                                        <p:cTn id="7" dur="500"/>
                                        <p:tgtEl>
                                          <p:spTgt spid="12800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28003">
                                            <p:txEl>
                                              <p:pRg st="1" end="1"/>
                                            </p:txEl>
                                          </p:spTgt>
                                        </p:tgtEl>
                                        <p:attrNameLst>
                                          <p:attrName>style.visibility</p:attrName>
                                        </p:attrNameLst>
                                      </p:cBhvr>
                                      <p:to>
                                        <p:strVal val="visible"/>
                                      </p:to>
                                    </p:set>
                                    <p:animEffect transition="in" filter="box(in)">
                                      <p:cBhvr>
                                        <p:cTn id="10" dur="500"/>
                                        <p:tgtEl>
                                          <p:spTgt spid="128003">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28003">
                                            <p:txEl>
                                              <p:pRg st="2" end="2"/>
                                            </p:txEl>
                                          </p:spTgt>
                                        </p:tgtEl>
                                        <p:attrNameLst>
                                          <p:attrName>style.visibility</p:attrName>
                                        </p:attrNameLst>
                                      </p:cBhvr>
                                      <p:to>
                                        <p:strVal val="visible"/>
                                      </p:to>
                                    </p:set>
                                    <p:animEffect transition="in" filter="box(in)">
                                      <p:cBhvr>
                                        <p:cTn id="13" dur="500"/>
                                        <p:tgtEl>
                                          <p:spTgt spid="128003">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28003">
                                            <p:txEl>
                                              <p:pRg st="5" end="5"/>
                                            </p:txEl>
                                          </p:spTgt>
                                        </p:tgtEl>
                                        <p:attrNameLst>
                                          <p:attrName>style.visibility</p:attrName>
                                        </p:attrNameLst>
                                      </p:cBhvr>
                                      <p:to>
                                        <p:strVal val="visible"/>
                                      </p:to>
                                    </p:set>
                                    <p:animEffect transition="in" filter="box(in)">
                                      <p:cBhvr>
                                        <p:cTn id="16" dur="500"/>
                                        <p:tgtEl>
                                          <p:spTgt spid="1280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1DD97654-E54D-4056-ACA9-562C1DD4F5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40AD7AD-023D-4958-832E-3018261B7B64}" type="slidenum">
              <a:rPr kumimoji="0" lang="zh-CN" altLang="en-US" sz="1400"/>
              <a:pPr eaLnBrk="1" hangingPunct="1"/>
              <a:t>16</a:t>
            </a:fld>
            <a:endParaRPr kumimoji="0" lang="en-US" altLang="zh-CN" sz="1400"/>
          </a:p>
        </p:txBody>
      </p:sp>
      <p:sp>
        <p:nvSpPr>
          <p:cNvPr id="21507" name="Rectangle 2">
            <a:extLst>
              <a:ext uri="{FF2B5EF4-FFF2-40B4-BE49-F238E27FC236}">
                <a16:creationId xmlns:a16="http://schemas.microsoft.com/office/drawing/2014/main" id="{C94DFA07-7460-4B68-8E3B-CC5182C0440A}"/>
              </a:ext>
            </a:extLst>
          </p:cNvPr>
          <p:cNvSpPr>
            <a:spLocks noGrp="1" noChangeArrowheads="1"/>
          </p:cNvSpPr>
          <p:nvPr>
            <p:ph type="title"/>
          </p:nvPr>
        </p:nvSpPr>
        <p:spPr>
          <a:xfrm>
            <a:off x="762000" y="914400"/>
            <a:ext cx="7772400" cy="1143000"/>
          </a:xfrm>
          <a:noFill/>
        </p:spPr>
        <p:txBody>
          <a:bodyPr/>
          <a:lstStyle/>
          <a:p>
            <a:pPr eaLnBrk="1" hangingPunct="1"/>
            <a:r>
              <a:rPr lang="zh-CN" altLang="en-US">
                <a:ea typeface="楷体_GB2312" pitchFamily="49" charset="-122"/>
              </a:rPr>
              <a:t>操作系统的地位和目标</a:t>
            </a:r>
          </a:p>
        </p:txBody>
      </p:sp>
      <p:grpSp>
        <p:nvGrpSpPr>
          <p:cNvPr id="21508" name="Group 3">
            <a:extLst>
              <a:ext uri="{FF2B5EF4-FFF2-40B4-BE49-F238E27FC236}">
                <a16:creationId xmlns:a16="http://schemas.microsoft.com/office/drawing/2014/main" id="{C9E28348-686C-449D-AE44-113233CB74C4}"/>
              </a:ext>
            </a:extLst>
          </p:cNvPr>
          <p:cNvGrpSpPr>
            <a:grpSpLocks/>
          </p:cNvGrpSpPr>
          <p:nvPr/>
        </p:nvGrpSpPr>
        <p:grpSpPr bwMode="auto">
          <a:xfrm>
            <a:off x="1066800" y="2209800"/>
            <a:ext cx="7772400" cy="1779588"/>
            <a:chOff x="1373" y="3175"/>
            <a:chExt cx="8041" cy="2027"/>
          </a:xfrm>
        </p:grpSpPr>
        <p:sp>
          <p:nvSpPr>
            <p:cNvPr id="21510" name="Rectangle 4">
              <a:extLst>
                <a:ext uri="{FF2B5EF4-FFF2-40B4-BE49-F238E27FC236}">
                  <a16:creationId xmlns:a16="http://schemas.microsoft.com/office/drawing/2014/main" id="{B36BA8E4-2D9B-406F-AA77-843F6EEBDFBC}"/>
                </a:ext>
              </a:extLst>
            </p:cNvPr>
            <p:cNvSpPr>
              <a:spLocks noChangeArrowheads="1"/>
            </p:cNvSpPr>
            <p:nvPr/>
          </p:nvSpPr>
          <p:spPr bwMode="auto">
            <a:xfrm>
              <a:off x="1373" y="4055"/>
              <a:ext cx="1681" cy="7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计算机系统</a:t>
              </a:r>
            </a:p>
            <a:p>
              <a:pPr algn="ctr" eaLnBrk="1" hangingPunct="1"/>
              <a:r>
                <a:rPr lang="zh-CN" altLang="en-US" sz="2000" b="1">
                  <a:solidFill>
                    <a:srgbClr val="CC3300"/>
                  </a:solidFill>
                  <a:latin typeface="楷体_GB2312" pitchFamily="49" charset="-122"/>
                  <a:ea typeface="楷体_GB2312" pitchFamily="49" charset="-122"/>
                </a:rPr>
                <a:t>(层次结构)</a:t>
              </a:r>
            </a:p>
          </p:txBody>
        </p:sp>
        <p:sp>
          <p:nvSpPr>
            <p:cNvPr id="21511" name="Rectangle 5">
              <a:extLst>
                <a:ext uri="{FF2B5EF4-FFF2-40B4-BE49-F238E27FC236}">
                  <a16:creationId xmlns:a16="http://schemas.microsoft.com/office/drawing/2014/main" id="{9F59D6B1-73AE-4755-86AF-E21D521A4F35}"/>
                </a:ext>
              </a:extLst>
            </p:cNvPr>
            <p:cNvSpPr>
              <a:spLocks noChangeArrowheads="1"/>
            </p:cNvSpPr>
            <p:nvPr/>
          </p:nvSpPr>
          <p:spPr bwMode="auto">
            <a:xfrm>
              <a:off x="3533" y="3439"/>
              <a:ext cx="120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软件</a:t>
              </a:r>
            </a:p>
          </p:txBody>
        </p:sp>
        <p:sp>
          <p:nvSpPr>
            <p:cNvPr id="21512" name="Rectangle 6">
              <a:extLst>
                <a:ext uri="{FF2B5EF4-FFF2-40B4-BE49-F238E27FC236}">
                  <a16:creationId xmlns:a16="http://schemas.microsoft.com/office/drawing/2014/main" id="{05E90E96-09F3-4007-A0E8-F6F84BC5A106}"/>
                </a:ext>
              </a:extLst>
            </p:cNvPr>
            <p:cNvSpPr>
              <a:spLocks noChangeArrowheads="1"/>
            </p:cNvSpPr>
            <p:nvPr/>
          </p:nvSpPr>
          <p:spPr bwMode="auto">
            <a:xfrm>
              <a:off x="3533" y="4785"/>
              <a:ext cx="588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硬件及固件（裸机）</a:t>
              </a:r>
            </a:p>
          </p:txBody>
        </p:sp>
        <p:sp>
          <p:nvSpPr>
            <p:cNvPr id="21513" name="Rectangle 7">
              <a:extLst>
                <a:ext uri="{FF2B5EF4-FFF2-40B4-BE49-F238E27FC236}">
                  <a16:creationId xmlns:a16="http://schemas.microsoft.com/office/drawing/2014/main" id="{5CD6960B-7E94-4EFE-9792-C8C80ADABBD8}"/>
                </a:ext>
              </a:extLst>
            </p:cNvPr>
            <p:cNvSpPr>
              <a:spLocks noChangeArrowheads="1"/>
            </p:cNvSpPr>
            <p:nvPr/>
          </p:nvSpPr>
          <p:spPr bwMode="auto">
            <a:xfrm>
              <a:off x="5213" y="3175"/>
              <a:ext cx="120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应用软件</a:t>
              </a:r>
            </a:p>
          </p:txBody>
        </p:sp>
        <p:sp>
          <p:nvSpPr>
            <p:cNvPr id="21514" name="Rectangle 8">
              <a:extLst>
                <a:ext uri="{FF2B5EF4-FFF2-40B4-BE49-F238E27FC236}">
                  <a16:creationId xmlns:a16="http://schemas.microsoft.com/office/drawing/2014/main" id="{B1BD248D-BCA6-499D-B3FF-D57440BF34BD}"/>
                </a:ext>
              </a:extLst>
            </p:cNvPr>
            <p:cNvSpPr>
              <a:spLocks noChangeArrowheads="1"/>
            </p:cNvSpPr>
            <p:nvPr/>
          </p:nvSpPr>
          <p:spPr bwMode="auto">
            <a:xfrm>
              <a:off x="5213" y="3847"/>
              <a:ext cx="120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系统软件</a:t>
              </a:r>
            </a:p>
          </p:txBody>
        </p:sp>
        <p:sp>
          <p:nvSpPr>
            <p:cNvPr id="21515" name="Freeform 9">
              <a:extLst>
                <a:ext uri="{FF2B5EF4-FFF2-40B4-BE49-F238E27FC236}">
                  <a16:creationId xmlns:a16="http://schemas.microsoft.com/office/drawing/2014/main" id="{3139822C-88F8-45C4-A483-98FB369BC147}"/>
                </a:ext>
              </a:extLst>
            </p:cNvPr>
            <p:cNvSpPr>
              <a:spLocks/>
            </p:cNvSpPr>
            <p:nvPr/>
          </p:nvSpPr>
          <p:spPr bwMode="auto">
            <a:xfrm>
              <a:off x="3293" y="3695"/>
              <a:ext cx="240" cy="1249"/>
            </a:xfrm>
            <a:custGeom>
              <a:avLst/>
              <a:gdLst>
                <a:gd name="T0" fmla="*/ 19917 w 20000"/>
                <a:gd name="T1" fmla="*/ 0 h 20000"/>
                <a:gd name="T2" fmla="*/ 0 w 20000"/>
                <a:gd name="T3" fmla="*/ 0 h 20000"/>
                <a:gd name="T4" fmla="*/ 0 w 20000"/>
                <a:gd name="T5" fmla="*/ 19984 h 20000"/>
                <a:gd name="T6" fmla="*/ 19917 w 20000"/>
                <a:gd name="T7" fmla="*/ 19984 h 20000"/>
                <a:gd name="T8" fmla="*/ 0 60000 65536"/>
                <a:gd name="T9" fmla="*/ 0 60000 65536"/>
                <a:gd name="T10" fmla="*/ 0 60000 65536"/>
                <a:gd name="T11" fmla="*/ 0 60000 65536"/>
                <a:gd name="T12" fmla="*/ 0 w 20000"/>
                <a:gd name="T13" fmla="*/ 0 h 20000"/>
                <a:gd name="T14" fmla="*/ 20000 w 20000"/>
                <a:gd name="T15" fmla="*/ 20000 h 20000"/>
              </a:gdLst>
              <a:ahLst/>
              <a:cxnLst>
                <a:cxn ang="T8">
                  <a:pos x="T0" y="T1"/>
                </a:cxn>
                <a:cxn ang="T9">
                  <a:pos x="T2" y="T3"/>
                </a:cxn>
                <a:cxn ang="T10">
                  <a:pos x="T4" y="T5"/>
                </a:cxn>
                <a:cxn ang="T11">
                  <a:pos x="T6" y="T7"/>
                </a:cxn>
              </a:cxnLst>
              <a:rect l="T12" t="T13" r="T14" b="T15"/>
              <a:pathLst>
                <a:path w="20000" h="20000">
                  <a:moveTo>
                    <a:pt x="19917" y="0"/>
                  </a:moveTo>
                  <a:lnTo>
                    <a:pt x="0" y="0"/>
                  </a:lnTo>
                  <a:lnTo>
                    <a:pt x="0" y="19984"/>
                  </a:lnTo>
                  <a:lnTo>
                    <a:pt x="19917" y="1998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516" name="Line 10">
              <a:extLst>
                <a:ext uri="{FF2B5EF4-FFF2-40B4-BE49-F238E27FC236}">
                  <a16:creationId xmlns:a16="http://schemas.microsoft.com/office/drawing/2014/main" id="{C76EEFB2-5FA7-44B1-8952-457CC2DA760A}"/>
                </a:ext>
              </a:extLst>
            </p:cNvPr>
            <p:cNvSpPr>
              <a:spLocks noChangeShapeType="1"/>
            </p:cNvSpPr>
            <p:nvPr/>
          </p:nvSpPr>
          <p:spPr bwMode="auto">
            <a:xfrm>
              <a:off x="3053" y="4369"/>
              <a:ext cx="24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7" name="Freeform 11">
              <a:extLst>
                <a:ext uri="{FF2B5EF4-FFF2-40B4-BE49-F238E27FC236}">
                  <a16:creationId xmlns:a16="http://schemas.microsoft.com/office/drawing/2014/main" id="{4A940CEC-2BDB-416D-A223-6294AE769D13}"/>
                </a:ext>
              </a:extLst>
            </p:cNvPr>
            <p:cNvSpPr>
              <a:spLocks/>
            </p:cNvSpPr>
            <p:nvPr/>
          </p:nvSpPr>
          <p:spPr bwMode="auto">
            <a:xfrm>
              <a:off x="4973" y="3335"/>
              <a:ext cx="240" cy="625"/>
            </a:xfrm>
            <a:custGeom>
              <a:avLst/>
              <a:gdLst>
                <a:gd name="T0" fmla="*/ 19917 w 20000"/>
                <a:gd name="T1" fmla="*/ 0 h 20000"/>
                <a:gd name="T2" fmla="*/ 0 w 20000"/>
                <a:gd name="T3" fmla="*/ 0 h 20000"/>
                <a:gd name="T4" fmla="*/ 0 w 20000"/>
                <a:gd name="T5" fmla="*/ 19968 h 20000"/>
                <a:gd name="T6" fmla="*/ 19917 w 20000"/>
                <a:gd name="T7" fmla="*/ 19968 h 20000"/>
                <a:gd name="T8" fmla="*/ 0 60000 65536"/>
                <a:gd name="T9" fmla="*/ 0 60000 65536"/>
                <a:gd name="T10" fmla="*/ 0 60000 65536"/>
                <a:gd name="T11" fmla="*/ 0 60000 65536"/>
                <a:gd name="T12" fmla="*/ 0 w 20000"/>
                <a:gd name="T13" fmla="*/ 0 h 20000"/>
                <a:gd name="T14" fmla="*/ 20000 w 20000"/>
                <a:gd name="T15" fmla="*/ 20000 h 20000"/>
              </a:gdLst>
              <a:ahLst/>
              <a:cxnLst>
                <a:cxn ang="T8">
                  <a:pos x="T0" y="T1"/>
                </a:cxn>
                <a:cxn ang="T9">
                  <a:pos x="T2" y="T3"/>
                </a:cxn>
                <a:cxn ang="T10">
                  <a:pos x="T4" y="T5"/>
                </a:cxn>
                <a:cxn ang="T11">
                  <a:pos x="T6" y="T7"/>
                </a:cxn>
              </a:cxnLst>
              <a:rect l="T12" t="T13" r="T14" b="T15"/>
              <a:pathLst>
                <a:path w="20000" h="20000">
                  <a:moveTo>
                    <a:pt x="19917" y="0"/>
                  </a:moveTo>
                  <a:lnTo>
                    <a:pt x="0" y="0"/>
                  </a:lnTo>
                  <a:lnTo>
                    <a:pt x="0" y="19968"/>
                  </a:lnTo>
                  <a:lnTo>
                    <a:pt x="19917" y="199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518" name="Line 12">
              <a:extLst>
                <a:ext uri="{FF2B5EF4-FFF2-40B4-BE49-F238E27FC236}">
                  <a16:creationId xmlns:a16="http://schemas.microsoft.com/office/drawing/2014/main" id="{6C7AFEDC-1088-45BF-B1B5-60A11FD0E59D}"/>
                </a:ext>
              </a:extLst>
            </p:cNvPr>
            <p:cNvSpPr>
              <a:spLocks noChangeShapeType="1"/>
            </p:cNvSpPr>
            <p:nvPr/>
          </p:nvSpPr>
          <p:spPr bwMode="auto">
            <a:xfrm>
              <a:off x="4733" y="3743"/>
              <a:ext cx="24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Rectangle 13">
              <a:extLst>
                <a:ext uri="{FF2B5EF4-FFF2-40B4-BE49-F238E27FC236}">
                  <a16:creationId xmlns:a16="http://schemas.microsoft.com/office/drawing/2014/main" id="{0F5B06C0-0CFC-467C-B180-BD4366F47A53}"/>
                </a:ext>
              </a:extLst>
            </p:cNvPr>
            <p:cNvSpPr>
              <a:spLocks noChangeArrowheads="1"/>
            </p:cNvSpPr>
            <p:nvPr/>
          </p:nvSpPr>
          <p:spPr bwMode="auto">
            <a:xfrm>
              <a:off x="6893" y="3487"/>
              <a:ext cx="252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编辑软件，编译软件</a:t>
              </a:r>
            </a:p>
          </p:txBody>
        </p:sp>
        <p:sp>
          <p:nvSpPr>
            <p:cNvPr id="21520" name="Line 14">
              <a:extLst>
                <a:ext uri="{FF2B5EF4-FFF2-40B4-BE49-F238E27FC236}">
                  <a16:creationId xmlns:a16="http://schemas.microsoft.com/office/drawing/2014/main" id="{6D22E5DC-6603-4A81-94A8-F6A286D3E2B0}"/>
                </a:ext>
              </a:extLst>
            </p:cNvPr>
            <p:cNvSpPr>
              <a:spLocks noChangeShapeType="1"/>
            </p:cNvSpPr>
            <p:nvPr/>
          </p:nvSpPr>
          <p:spPr bwMode="auto">
            <a:xfrm>
              <a:off x="6413" y="4055"/>
              <a:ext cx="24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Freeform 15">
              <a:extLst>
                <a:ext uri="{FF2B5EF4-FFF2-40B4-BE49-F238E27FC236}">
                  <a16:creationId xmlns:a16="http://schemas.microsoft.com/office/drawing/2014/main" id="{7CB0C448-F025-40C4-8759-313649D713AA}"/>
                </a:ext>
              </a:extLst>
            </p:cNvPr>
            <p:cNvSpPr>
              <a:spLocks/>
            </p:cNvSpPr>
            <p:nvPr/>
          </p:nvSpPr>
          <p:spPr bwMode="auto">
            <a:xfrm>
              <a:off x="6653" y="3743"/>
              <a:ext cx="240" cy="625"/>
            </a:xfrm>
            <a:custGeom>
              <a:avLst/>
              <a:gdLst>
                <a:gd name="T0" fmla="*/ 19917 w 20000"/>
                <a:gd name="T1" fmla="*/ 0 h 20000"/>
                <a:gd name="T2" fmla="*/ 0 w 20000"/>
                <a:gd name="T3" fmla="*/ 0 h 20000"/>
                <a:gd name="T4" fmla="*/ 0 w 20000"/>
                <a:gd name="T5" fmla="*/ 19968 h 20000"/>
                <a:gd name="T6" fmla="*/ 19917 w 20000"/>
                <a:gd name="T7" fmla="*/ 19968 h 20000"/>
                <a:gd name="T8" fmla="*/ 0 60000 65536"/>
                <a:gd name="T9" fmla="*/ 0 60000 65536"/>
                <a:gd name="T10" fmla="*/ 0 60000 65536"/>
                <a:gd name="T11" fmla="*/ 0 60000 65536"/>
                <a:gd name="T12" fmla="*/ 0 w 20000"/>
                <a:gd name="T13" fmla="*/ 0 h 20000"/>
                <a:gd name="T14" fmla="*/ 20000 w 20000"/>
                <a:gd name="T15" fmla="*/ 20000 h 20000"/>
              </a:gdLst>
              <a:ahLst/>
              <a:cxnLst>
                <a:cxn ang="T8">
                  <a:pos x="T0" y="T1"/>
                </a:cxn>
                <a:cxn ang="T9">
                  <a:pos x="T2" y="T3"/>
                </a:cxn>
                <a:cxn ang="T10">
                  <a:pos x="T4" y="T5"/>
                </a:cxn>
                <a:cxn ang="T11">
                  <a:pos x="T6" y="T7"/>
                </a:cxn>
              </a:cxnLst>
              <a:rect l="T12" t="T13" r="T14" b="T15"/>
              <a:pathLst>
                <a:path w="20000" h="20000">
                  <a:moveTo>
                    <a:pt x="19917" y="0"/>
                  </a:moveTo>
                  <a:lnTo>
                    <a:pt x="0" y="0"/>
                  </a:lnTo>
                  <a:lnTo>
                    <a:pt x="0" y="19968"/>
                  </a:lnTo>
                  <a:lnTo>
                    <a:pt x="19917" y="199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522" name="Rectangle 16">
              <a:extLst>
                <a:ext uri="{FF2B5EF4-FFF2-40B4-BE49-F238E27FC236}">
                  <a16:creationId xmlns:a16="http://schemas.microsoft.com/office/drawing/2014/main" id="{261E693C-4071-4E33-8E3E-CCC034B913A4}"/>
                </a:ext>
              </a:extLst>
            </p:cNvPr>
            <p:cNvSpPr>
              <a:spLocks noChangeArrowheads="1"/>
            </p:cNvSpPr>
            <p:nvPr/>
          </p:nvSpPr>
          <p:spPr bwMode="auto">
            <a:xfrm>
              <a:off x="6893" y="4161"/>
              <a:ext cx="252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操作系统</a:t>
              </a:r>
            </a:p>
          </p:txBody>
        </p:sp>
      </p:grpSp>
      <p:sp>
        <p:nvSpPr>
          <p:cNvPr id="21509" name="Text Box 17">
            <a:extLst>
              <a:ext uri="{FF2B5EF4-FFF2-40B4-BE49-F238E27FC236}">
                <a16:creationId xmlns:a16="http://schemas.microsoft.com/office/drawing/2014/main" id="{9587BC55-E5EC-499F-820B-3D7D6E96542C}"/>
              </a:ext>
            </a:extLst>
          </p:cNvPr>
          <p:cNvSpPr txBox="1">
            <a:spLocks noChangeArrowheads="1"/>
          </p:cNvSpPr>
          <p:nvPr/>
        </p:nvSpPr>
        <p:spPr bwMode="auto">
          <a:xfrm>
            <a:off x="3048000" y="5008563"/>
            <a:ext cx="353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latin typeface="楷体_GB2312" pitchFamily="49" charset="-122"/>
                <a:ea typeface="楷体_GB2312" pitchFamily="49" charset="-122"/>
              </a:rPr>
              <a:t>图	计算机系统的组成</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5">
            <a:extLst>
              <a:ext uri="{FF2B5EF4-FFF2-40B4-BE49-F238E27FC236}">
                <a16:creationId xmlns:a16="http://schemas.microsoft.com/office/drawing/2014/main" id="{B87F9224-92D7-47C5-A7F8-9BDA254146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1D48591-86E2-4CAE-A886-08633B2D0804}" type="slidenum">
              <a:rPr kumimoji="0" lang="zh-CN" altLang="en-US" sz="1400"/>
              <a:pPr eaLnBrk="1" hangingPunct="1"/>
              <a:t>17</a:t>
            </a:fld>
            <a:endParaRPr kumimoji="0" lang="en-US" altLang="zh-CN" sz="1400"/>
          </a:p>
        </p:txBody>
      </p:sp>
      <p:sp>
        <p:nvSpPr>
          <p:cNvPr id="1028" name="Rectangle 2">
            <a:extLst>
              <a:ext uri="{FF2B5EF4-FFF2-40B4-BE49-F238E27FC236}">
                <a16:creationId xmlns:a16="http://schemas.microsoft.com/office/drawing/2014/main" id="{4B74D844-2603-4E38-8964-3EACBA6DD2AD}"/>
              </a:ext>
            </a:extLst>
          </p:cNvPr>
          <p:cNvSpPr>
            <a:spLocks noGrp="1" noChangeArrowheads="1"/>
          </p:cNvSpPr>
          <p:nvPr>
            <p:ph type="title"/>
          </p:nvPr>
        </p:nvSpPr>
        <p:spPr>
          <a:xfrm>
            <a:off x="838200" y="609600"/>
            <a:ext cx="8458200" cy="1143000"/>
          </a:xfrm>
          <a:noFill/>
        </p:spPr>
        <p:txBody>
          <a:bodyPr/>
          <a:lstStyle/>
          <a:p>
            <a:pPr eaLnBrk="1" hangingPunct="1"/>
            <a:r>
              <a:rPr lang="zh-CN" altLang="en-US">
                <a:ea typeface="楷体_GB2312" pitchFamily="49" charset="-122"/>
              </a:rPr>
              <a:t>操作系统在计算机系统中的地位</a:t>
            </a:r>
          </a:p>
        </p:txBody>
      </p:sp>
      <p:graphicFrame>
        <p:nvGraphicFramePr>
          <p:cNvPr id="1026" name="Object 3">
            <a:extLst>
              <a:ext uri="{FF2B5EF4-FFF2-40B4-BE49-F238E27FC236}">
                <a16:creationId xmlns:a16="http://schemas.microsoft.com/office/drawing/2014/main" id="{3601F21F-66D7-47D4-82B1-63070E85CDE2}"/>
              </a:ext>
            </a:extLst>
          </p:cNvPr>
          <p:cNvGraphicFramePr>
            <a:graphicFrameLocks noChangeAspect="1"/>
          </p:cNvGraphicFramePr>
          <p:nvPr/>
        </p:nvGraphicFramePr>
        <p:xfrm>
          <a:off x="1905000" y="1676400"/>
          <a:ext cx="5486400" cy="3230563"/>
        </p:xfrm>
        <a:graphic>
          <a:graphicData uri="http://schemas.openxmlformats.org/presentationml/2006/ole">
            <mc:AlternateContent xmlns:mc="http://schemas.openxmlformats.org/markup-compatibility/2006">
              <mc:Choice xmlns:v="urn:schemas-microsoft-com:vml" Requires="v">
                <p:oleObj spid="_x0000_s1037" name="VISIO" r:id="rId3" imgW="1901075" imgH="1119426" progId="Visio.Drawing.6">
                  <p:embed/>
                </p:oleObj>
              </mc:Choice>
              <mc:Fallback>
                <p:oleObj name="VISIO" r:id="rId3" imgW="1901075" imgH="1119426" progId="Visio.Drawing.6">
                  <p:embed/>
                  <p:pic>
                    <p:nvPicPr>
                      <p:cNvPr id="1026" name="Object 3">
                        <a:extLst>
                          <a:ext uri="{FF2B5EF4-FFF2-40B4-BE49-F238E27FC236}">
                            <a16:creationId xmlns:a16="http://schemas.microsoft.com/office/drawing/2014/main" id="{3601F21F-66D7-47D4-82B1-63070E85C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676400"/>
                        <a:ext cx="5486400" cy="323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4">
            <a:extLst>
              <a:ext uri="{FF2B5EF4-FFF2-40B4-BE49-F238E27FC236}">
                <a16:creationId xmlns:a16="http://schemas.microsoft.com/office/drawing/2014/main" id="{EFDCDD24-8D1E-421C-9FD1-F477C0525492}"/>
              </a:ext>
            </a:extLst>
          </p:cNvPr>
          <p:cNvSpPr txBox="1">
            <a:spLocks noChangeArrowheads="1"/>
          </p:cNvSpPr>
          <p:nvPr/>
        </p:nvSpPr>
        <p:spPr bwMode="auto">
          <a:xfrm>
            <a:off x="1143000" y="5181600"/>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CC3300"/>
                </a:solidFill>
                <a:latin typeface="Times New Roman" panose="02020603050405020304" pitchFamily="18" charset="0"/>
                <a:ea typeface="楷体_GB2312" pitchFamily="49" charset="-122"/>
              </a:rPr>
              <a:t>操作系统的地位：紧贴系统硬件之上，所有其他软件之下（是其他软件的共同环境）</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716631" y="397790"/>
            <a:ext cx="8005763" cy="468315"/>
          </a:xfrm>
        </p:spPr>
        <p:txBody>
          <a:bodyPr>
            <a:normAutofit/>
          </a:bodyPr>
          <a:lstStyle/>
          <a:p>
            <a:r>
              <a:rPr lang="en-US" altLang="zh-CN" sz="2000" dirty="0">
                <a:solidFill>
                  <a:schemeClr val="bg1"/>
                </a:solidFill>
                <a:latin typeface="华文楷体" panose="02010600040101010101" pitchFamily="2" charset="-122"/>
                <a:ea typeface="华文楷体" panose="02010600040101010101" pitchFamily="2" charset="-122"/>
              </a:rPr>
              <a:t>1.1  </a:t>
            </a:r>
            <a:r>
              <a:rPr lang="zh-CN" altLang="zh-CN" sz="2000" dirty="0">
                <a:solidFill>
                  <a:schemeClr val="bg1"/>
                </a:solidFill>
                <a:latin typeface="华文楷体" panose="02010600040101010101" pitchFamily="2" charset="-122"/>
                <a:ea typeface="华文楷体" panose="02010600040101010101" pitchFamily="2" charset="-122"/>
              </a:rPr>
              <a:t>操作系统的定义</a:t>
            </a:r>
          </a:p>
        </p:txBody>
      </p:sp>
      <p:sp>
        <p:nvSpPr>
          <p:cNvPr id="4" name="矩形 3"/>
          <p:cNvSpPr/>
          <p:nvPr/>
        </p:nvSpPr>
        <p:spPr>
          <a:xfrm>
            <a:off x="495301" y="1509075"/>
            <a:ext cx="2784115" cy="2862322"/>
          </a:xfrm>
          <a:prstGeom prst="rect">
            <a:avLst/>
          </a:prstGeom>
        </p:spPr>
        <p:txBody>
          <a:bodyPr wrap="square">
            <a:spAutoFit/>
          </a:bodyPr>
          <a:lstStyle/>
          <a:p>
            <a:pPr algn="just">
              <a:lnSpc>
                <a:spcPct val="125000"/>
              </a:lnSpc>
            </a:pP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计算机系统组成</a:t>
            </a: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r>
              <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38" name="图片 37"/>
          <p:cNvPicPr>
            <a:picLocks noChangeAspect="1"/>
          </p:cNvPicPr>
          <p:nvPr/>
        </p:nvPicPr>
        <p:blipFill>
          <a:blip r:embed="rId2"/>
          <a:stretch>
            <a:fillRect/>
          </a:stretch>
        </p:blipFill>
        <p:spPr>
          <a:xfrm>
            <a:off x="3189674" y="1102590"/>
            <a:ext cx="5038752" cy="5152621"/>
          </a:xfrm>
          <a:prstGeom prst="rect">
            <a:avLst/>
          </a:prstGeom>
        </p:spPr>
      </p:pic>
      <p:sp>
        <p:nvSpPr>
          <p:cNvPr id="6" name="矩形 5"/>
          <p:cNvSpPr/>
          <p:nvPr/>
        </p:nvSpPr>
        <p:spPr>
          <a:xfrm>
            <a:off x="363053" y="161995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23883" y="3913923"/>
            <a:ext cx="4858790" cy="1477328"/>
          </a:xfrm>
          <a:prstGeom prst="rect">
            <a:avLst/>
          </a:prstGeom>
        </p:spPr>
        <p:txBody>
          <a:bodyPr wrap="square">
            <a:spAutoFit/>
          </a:bodyPr>
          <a:lstStyle/>
          <a:p>
            <a:pPr indent="200020" algn="just">
              <a:lnSpc>
                <a:spcPct val="125000"/>
              </a:lnSpc>
            </a:pP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一般来说，操作系统是管理计算机系统中的软件与硬件资源，控制程序执行，改善人机界面，合理组织计算机工作流程和为用户使用计算机提供良好运行环境的一种系统软件。</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5582674" y="1724059"/>
            <a:ext cx="3245084" cy="2189864"/>
          </a:xfrm>
          <a:prstGeom prst="rect">
            <a:avLst/>
          </a:prstGeom>
        </p:spPr>
      </p:pic>
      <p:sp>
        <p:nvSpPr>
          <p:cNvPr id="7" name="矩形 6"/>
          <p:cNvSpPr/>
          <p:nvPr/>
        </p:nvSpPr>
        <p:spPr>
          <a:xfrm>
            <a:off x="723883" y="1724059"/>
            <a:ext cx="4464628" cy="3208571"/>
          </a:xfrm>
          <a:prstGeom prst="rect">
            <a:avLst/>
          </a:prstGeom>
        </p:spPr>
        <p:txBody>
          <a:bodyPr wrap="square">
            <a:spAutoFit/>
          </a:bodyPr>
          <a:lstStyle/>
          <a:p>
            <a:pPr algn="just">
              <a:lnSpc>
                <a:spcPct val="125000"/>
              </a:lnSpc>
            </a:pPr>
            <a:r>
              <a:rPr lang="zh-CN" altLang="en-US"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rPr>
              <a:t>计算机系统中软、硬件之间的关系</a:t>
            </a: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marL="342892" indent="-342892" algn="just">
              <a:lnSpc>
                <a:spcPct val="125000"/>
              </a:lnSpc>
              <a:buFont typeface="Wingdings" panose="05000000000000000000" pitchFamily="2" charset="2"/>
              <a:buChar char="u"/>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marL="342892" indent="-342892" algn="just">
              <a:lnSpc>
                <a:spcPct val="125000"/>
              </a:lnSpc>
              <a:buFont typeface="Wingdings" panose="05000000000000000000" pitchFamily="2" charset="2"/>
              <a:buChar char="u"/>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zh-CN" altLang="en-US"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rPr>
              <a:t> 操作系统的定义</a:t>
            </a: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indent="200020" algn="just">
              <a:lnSpc>
                <a:spcPct val="125000"/>
              </a:lnSpc>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indent="200020" algn="just">
              <a:lnSpc>
                <a:spcPct val="125000"/>
              </a:lnSpc>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indent="200020" algn="just">
              <a:lnSpc>
                <a:spcPct val="125000"/>
              </a:lnSpc>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indent="200020" algn="just">
              <a:lnSpc>
                <a:spcPct val="125000"/>
              </a:lnSpc>
            </a:pPr>
            <a:r>
              <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solidFill>
                <a:srgbClr val="002C6C"/>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9" name="内容占位符 2"/>
          <p:cNvSpPr txBox="1">
            <a:spLocks/>
          </p:cNvSpPr>
          <p:nvPr/>
        </p:nvSpPr>
        <p:spPr>
          <a:xfrm>
            <a:off x="716631" y="397790"/>
            <a:ext cx="8005763" cy="46831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b="1" kern="1200">
                <a:solidFill>
                  <a:schemeClr val="tx2"/>
                </a:solidFill>
                <a:latin typeface="+mj-ea"/>
                <a:ea typeface="+mj-ea"/>
                <a:cs typeface="+mn-cs"/>
              </a:defRPr>
            </a:lvl1pPr>
            <a:lvl2pPr marL="342892"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2pPr>
            <a:lvl3pPr marL="685783"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3pPr>
            <a:lvl4pPr marL="1028675"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4pPr>
            <a:lvl5pPr marL="1371566"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a:solidFill>
                  <a:schemeClr val="bg1"/>
                </a:solidFill>
                <a:latin typeface="华文楷体" panose="02010600040101010101" pitchFamily="2" charset="-122"/>
                <a:ea typeface="华文楷体" panose="02010600040101010101" pitchFamily="2" charset="-122"/>
              </a:rPr>
              <a:t>1.1  </a:t>
            </a:r>
            <a:r>
              <a:rPr lang="zh-CN" altLang="zh-CN" sz="2000">
                <a:solidFill>
                  <a:schemeClr val="bg1"/>
                </a:solidFill>
                <a:latin typeface="华文楷体" panose="02010600040101010101" pitchFamily="2" charset="-122"/>
                <a:ea typeface="华文楷体" panose="02010600040101010101" pitchFamily="2" charset="-122"/>
              </a:rPr>
              <a:t>操作系统的定义</a:t>
            </a:r>
            <a:endParaRPr lang="zh-CN" altLang="zh-CN" sz="2000" dirty="0">
              <a:solidFill>
                <a:schemeClr val="bg1"/>
              </a:solidFill>
              <a:latin typeface="华文楷体" panose="02010600040101010101" pitchFamily="2" charset="-122"/>
              <a:ea typeface="华文楷体" panose="02010600040101010101" pitchFamily="2" charset="-122"/>
            </a:endParaRPr>
          </a:p>
        </p:txBody>
      </p:sp>
      <p:sp>
        <p:nvSpPr>
          <p:cNvPr id="12" name="矩形 11"/>
          <p:cNvSpPr/>
          <p:nvPr/>
        </p:nvSpPr>
        <p:spPr>
          <a:xfrm>
            <a:off x="555138" y="179728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588045" y="318941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pic>
        <p:nvPicPr>
          <p:cNvPr id="8" name="Picture 5" descr="TB1w6e7FVXXXXawXFXXXXXXXXXX_!!0-item_pic"/>
          <p:cNvPicPr>
            <a:picLocks noChangeAspect="1" noChangeArrowheads="1"/>
          </p:cNvPicPr>
          <p:nvPr/>
        </p:nvPicPr>
        <p:blipFill>
          <a:blip r:embed="rId3"/>
          <a:srcRect/>
          <a:stretch>
            <a:fillRect/>
          </a:stretch>
        </p:blipFill>
        <p:spPr bwMode="auto">
          <a:xfrm>
            <a:off x="677392" y="4913250"/>
            <a:ext cx="1329017" cy="1503975"/>
          </a:xfrm>
          <a:prstGeom prst="rect">
            <a:avLst/>
          </a:prstGeom>
          <a:noFill/>
          <a:ln w="9525">
            <a:noFill/>
            <a:miter lim="800000"/>
            <a:headEnd/>
            <a:tailEnd/>
          </a:ln>
        </p:spPr>
      </p:pic>
      <p:sp>
        <p:nvSpPr>
          <p:cNvPr id="9" name="TextBox 1"/>
          <p:cNvSpPr txBox="1">
            <a:spLocks noChangeArrowheads="1"/>
          </p:cNvSpPr>
          <p:nvPr/>
        </p:nvSpPr>
        <p:spPr bwMode="auto">
          <a:xfrm>
            <a:off x="753321" y="1714902"/>
            <a:ext cx="4758019" cy="1061829"/>
          </a:xfrm>
          <a:prstGeom prst="rect">
            <a:avLst/>
          </a:prstGeom>
          <a:noFill/>
          <a:ln w="9525">
            <a:noFill/>
            <a:miter lim="800000"/>
            <a:headEnd/>
            <a:tailEnd/>
          </a:ln>
        </p:spPr>
        <p:txBody>
          <a:bodyPr wrap="square">
            <a:spAutoFit/>
          </a:bodyPr>
          <a:lstStyle/>
          <a:p>
            <a:pPr>
              <a:spcBef>
                <a:spcPct val="50000"/>
              </a:spcBef>
            </a:pPr>
            <a:r>
              <a:rPr lang="zh-CN" altLang="en-US" b="1" dirty="0">
                <a:solidFill>
                  <a:srgbClr val="002060"/>
                </a:solidFill>
                <a:latin typeface="仿宋" panose="02010609060101010101" pitchFamily="49" charset="-122"/>
                <a:ea typeface="仿宋" panose="02010609060101010101" pitchFamily="49" charset="-122"/>
              </a:rPr>
              <a:t>主要教材：</a:t>
            </a:r>
            <a:r>
              <a:rPr lang="en-US" altLang="zh-CN" b="1" dirty="0">
                <a:solidFill>
                  <a:srgbClr val="002060"/>
                </a:solidFill>
                <a:latin typeface="仿宋" panose="02010609060101010101" pitchFamily="49" charset="-122"/>
                <a:ea typeface="仿宋" panose="02010609060101010101" pitchFamily="49" charset="-122"/>
              </a:rPr>
              <a:t>《</a:t>
            </a:r>
            <a:r>
              <a:rPr lang="zh-CN" altLang="en-US" b="1" dirty="0">
                <a:solidFill>
                  <a:srgbClr val="002060"/>
                </a:solidFill>
                <a:latin typeface="仿宋" panose="02010609060101010101" pitchFamily="49" charset="-122"/>
                <a:ea typeface="仿宋" panose="02010609060101010101" pitchFamily="49" charset="-122"/>
              </a:rPr>
              <a:t>操作系统原理</a:t>
            </a:r>
            <a:r>
              <a:rPr lang="en-US" altLang="zh-CN" b="1" dirty="0">
                <a:solidFill>
                  <a:srgbClr val="002060"/>
                </a:solidFill>
                <a:latin typeface="仿宋" panose="02010609060101010101" pitchFamily="49" charset="-122"/>
                <a:ea typeface="仿宋" panose="02010609060101010101" pitchFamily="49" charset="-122"/>
              </a:rPr>
              <a:t>》</a:t>
            </a:r>
            <a:r>
              <a:rPr lang="zh-CN" altLang="en-US" b="1" dirty="0">
                <a:solidFill>
                  <a:srgbClr val="002060"/>
                </a:solidFill>
                <a:latin typeface="仿宋" panose="02010609060101010101" pitchFamily="49" charset="-122"/>
                <a:ea typeface="仿宋" panose="02010609060101010101" pitchFamily="49" charset="-122"/>
              </a:rPr>
              <a:t>西安电子科技大学出版社，</a:t>
            </a:r>
            <a:r>
              <a:rPr lang="en-US" altLang="zh-CN" b="1" dirty="0">
                <a:solidFill>
                  <a:srgbClr val="002060"/>
                </a:solidFill>
                <a:latin typeface="仿宋" panose="02010609060101010101" pitchFamily="49" charset="-122"/>
                <a:ea typeface="仿宋" panose="02010609060101010101" pitchFamily="49" charset="-122"/>
              </a:rPr>
              <a:t>ISBN 978-7-5606-5722-6</a:t>
            </a:r>
            <a:r>
              <a:rPr lang="zh-CN" altLang="en-US" b="1" dirty="0">
                <a:solidFill>
                  <a:srgbClr val="002060"/>
                </a:solidFill>
                <a:latin typeface="仿宋" panose="02010609060101010101" pitchFamily="49" charset="-122"/>
                <a:ea typeface="仿宋" panose="02010609060101010101" pitchFamily="49" charset="-122"/>
              </a:rPr>
              <a:t>，</a:t>
            </a:r>
          </a:p>
          <a:p>
            <a:pPr>
              <a:spcBef>
                <a:spcPct val="50000"/>
              </a:spcBef>
            </a:pPr>
            <a:endParaRPr lang="zh-CN" altLang="en-US" b="1" dirty="0">
              <a:solidFill>
                <a:srgbClr val="002060"/>
              </a:solidFill>
              <a:latin typeface="仿宋" panose="02010609060101010101" pitchFamily="49" charset="-122"/>
              <a:ea typeface="仿宋" panose="02010609060101010101" pitchFamily="49" charset="-122"/>
            </a:endParaRPr>
          </a:p>
        </p:txBody>
      </p:sp>
      <p:sp>
        <p:nvSpPr>
          <p:cNvPr id="10" name="矩形 9"/>
          <p:cNvSpPr/>
          <p:nvPr/>
        </p:nvSpPr>
        <p:spPr>
          <a:xfrm>
            <a:off x="555138" y="179728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531353" y="273991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TextBox 1"/>
          <p:cNvSpPr txBox="1">
            <a:spLocks noChangeArrowheads="1"/>
          </p:cNvSpPr>
          <p:nvPr/>
        </p:nvSpPr>
        <p:spPr bwMode="auto">
          <a:xfrm>
            <a:off x="800197" y="2651293"/>
            <a:ext cx="5643324" cy="2505814"/>
          </a:xfrm>
          <a:prstGeom prst="rect">
            <a:avLst/>
          </a:prstGeom>
          <a:noFill/>
          <a:ln w="9525">
            <a:noFill/>
            <a:miter lim="800000"/>
            <a:headEnd/>
            <a:tailEnd/>
          </a:ln>
        </p:spPr>
        <p:txBody>
          <a:bodyPr wrap="square">
            <a:spAutoFit/>
          </a:bodyPr>
          <a:lstStyle/>
          <a:p>
            <a:pPr>
              <a:spcBef>
                <a:spcPts val="450"/>
              </a:spcBef>
            </a:pPr>
            <a:r>
              <a:rPr lang="zh-CN" altLang="en-US" sz="1500" b="1" dirty="0">
                <a:solidFill>
                  <a:srgbClr val="002C6C"/>
                </a:solidFill>
                <a:latin typeface="仿宋" panose="02010609060101010101" pitchFamily="49" charset="-122"/>
                <a:ea typeface="仿宋" panose="02010609060101010101" pitchFamily="49" charset="-122"/>
              </a:rPr>
              <a:t>参考教材：</a:t>
            </a:r>
          </a:p>
          <a:p>
            <a:pPr>
              <a:spcBef>
                <a:spcPts val="450"/>
              </a:spcBef>
            </a:pPr>
            <a:r>
              <a:rPr lang="en-US" altLang="zh-CN" sz="1500" b="1" dirty="0">
                <a:solidFill>
                  <a:srgbClr val="002C6C"/>
                </a:solidFill>
                <a:latin typeface="仿宋" panose="02010609060101010101" pitchFamily="49" charset="-122"/>
                <a:ea typeface="仿宋" panose="02010609060101010101" pitchFamily="49" charset="-122"/>
              </a:rPr>
              <a:t>[1] </a:t>
            </a:r>
            <a:r>
              <a:rPr lang="en-US" altLang="zh-CN" sz="1600" b="1" dirty="0">
                <a:solidFill>
                  <a:srgbClr val="002060"/>
                </a:solidFill>
                <a:latin typeface="仿宋" panose="02010609060101010101" pitchFamily="49" charset="-122"/>
                <a:ea typeface="仿宋" panose="02010609060101010101" pitchFamily="49" charset="-122"/>
              </a:rPr>
              <a:t>《</a:t>
            </a:r>
            <a:r>
              <a:rPr lang="zh-CN" altLang="en-US" sz="1600" b="1" dirty="0">
                <a:solidFill>
                  <a:srgbClr val="002060"/>
                </a:solidFill>
                <a:latin typeface="仿宋" panose="02010609060101010101" pitchFamily="49" charset="-122"/>
                <a:ea typeface="仿宋" panose="02010609060101010101" pitchFamily="49" charset="-122"/>
              </a:rPr>
              <a:t>操作系统原理</a:t>
            </a:r>
            <a:r>
              <a:rPr lang="en-US" altLang="zh-CN" sz="1600" b="1" dirty="0">
                <a:solidFill>
                  <a:srgbClr val="002060"/>
                </a:solidFill>
                <a:latin typeface="仿宋" panose="02010609060101010101" pitchFamily="49" charset="-122"/>
                <a:ea typeface="仿宋" panose="02010609060101010101" pitchFamily="49" charset="-122"/>
              </a:rPr>
              <a:t>》   </a:t>
            </a:r>
            <a:r>
              <a:rPr lang="zh-CN" altLang="en-US" sz="1600" b="1" dirty="0">
                <a:solidFill>
                  <a:srgbClr val="002060"/>
                </a:solidFill>
                <a:latin typeface="仿宋" panose="02010609060101010101" pitchFamily="49" charset="-122"/>
                <a:ea typeface="仿宋" panose="02010609060101010101" pitchFamily="49" charset="-122"/>
              </a:rPr>
              <a:t>西安电子科大出版社</a:t>
            </a:r>
          </a:p>
          <a:p>
            <a:pPr>
              <a:spcBef>
                <a:spcPts val="450"/>
              </a:spcBef>
            </a:pPr>
            <a:r>
              <a:rPr lang="en-US" altLang="zh-CN" sz="1500" b="1" dirty="0">
                <a:solidFill>
                  <a:srgbClr val="002C6C"/>
                </a:solidFill>
                <a:latin typeface="仿宋" panose="02010609060101010101" pitchFamily="49" charset="-122"/>
                <a:ea typeface="仿宋" panose="02010609060101010101" pitchFamily="49" charset="-122"/>
              </a:rPr>
              <a:t>[2] 《</a:t>
            </a:r>
            <a:r>
              <a:rPr lang="zh-CN" altLang="en-US" sz="1500" b="1" dirty="0">
                <a:solidFill>
                  <a:srgbClr val="002C6C"/>
                </a:solidFill>
                <a:latin typeface="仿宋" panose="02010609060101010101" pitchFamily="49" charset="-122"/>
                <a:ea typeface="仿宋" panose="02010609060101010101" pitchFamily="49" charset="-122"/>
              </a:rPr>
              <a:t>操作系统概念</a:t>
            </a:r>
            <a:r>
              <a:rPr lang="en-US" altLang="zh-CN" sz="1500" b="1" dirty="0">
                <a:solidFill>
                  <a:srgbClr val="002C6C"/>
                </a:solidFill>
                <a:latin typeface="仿宋" panose="02010609060101010101" pitchFamily="49" charset="-122"/>
                <a:ea typeface="仿宋" panose="02010609060101010101" pitchFamily="49" charset="-122"/>
              </a:rPr>
              <a:t>》 </a:t>
            </a:r>
            <a:r>
              <a:rPr lang="zh-CN" altLang="en-US" sz="1500" b="1" dirty="0">
                <a:solidFill>
                  <a:srgbClr val="002C6C"/>
                </a:solidFill>
                <a:latin typeface="仿宋" panose="02010609060101010101" pitchFamily="49" charset="-122"/>
                <a:ea typeface="仿宋" panose="02010609060101010101" pitchFamily="49" charset="-122"/>
              </a:rPr>
              <a:t>（第七版</a:t>
            </a:r>
            <a:r>
              <a:rPr lang="en-US" altLang="zh-CN" sz="1500" b="1" dirty="0">
                <a:solidFill>
                  <a:srgbClr val="002C6C"/>
                </a:solidFill>
                <a:latin typeface="仿宋" panose="02010609060101010101" pitchFamily="49" charset="-122"/>
                <a:ea typeface="仿宋" panose="02010609060101010101" pitchFamily="49" charset="-122"/>
              </a:rPr>
              <a:t> </a:t>
            </a:r>
            <a:r>
              <a:rPr lang="zh-CN" altLang="en-US" sz="1500" b="1" dirty="0">
                <a:solidFill>
                  <a:srgbClr val="002C6C"/>
                </a:solidFill>
                <a:latin typeface="仿宋" panose="02010609060101010101" pitchFamily="49" charset="-122"/>
                <a:ea typeface="仿宋" panose="02010609060101010101" pitchFamily="49" charset="-122"/>
              </a:rPr>
              <a:t>郑叩根 译）</a:t>
            </a:r>
            <a:endParaRPr lang="en-US" altLang="zh-CN" sz="1500" b="1" dirty="0">
              <a:solidFill>
                <a:srgbClr val="002C6C"/>
              </a:solidFill>
              <a:latin typeface="仿宋" panose="02010609060101010101" pitchFamily="49" charset="-122"/>
              <a:ea typeface="仿宋" panose="02010609060101010101" pitchFamily="49" charset="-122"/>
            </a:endParaRPr>
          </a:p>
          <a:p>
            <a:pPr>
              <a:spcBef>
                <a:spcPts val="450"/>
              </a:spcBef>
            </a:pPr>
            <a:r>
              <a:rPr lang="en-US" altLang="zh-CN" sz="1500" b="1" dirty="0">
                <a:solidFill>
                  <a:srgbClr val="002C6C"/>
                </a:solidFill>
                <a:latin typeface="仿宋" panose="02010609060101010101" pitchFamily="49" charset="-122"/>
                <a:ea typeface="仿宋" panose="02010609060101010101" pitchFamily="49" charset="-122"/>
              </a:rPr>
              <a:t>     </a:t>
            </a:r>
            <a:r>
              <a:rPr lang="zh-CN" altLang="en-US" sz="1500" b="1" dirty="0">
                <a:solidFill>
                  <a:srgbClr val="002C6C"/>
                </a:solidFill>
                <a:latin typeface="仿宋" panose="02010609060101010101" pitchFamily="49" charset="-122"/>
                <a:ea typeface="仿宋" panose="02010609060101010101" pitchFamily="49" charset="-122"/>
              </a:rPr>
              <a:t>高等教育出版社</a:t>
            </a:r>
            <a:endParaRPr lang="en-US" altLang="zh-CN" sz="1500" b="1" dirty="0">
              <a:solidFill>
                <a:srgbClr val="002C6C"/>
              </a:solidFill>
              <a:latin typeface="仿宋" panose="02010609060101010101" pitchFamily="49" charset="-122"/>
              <a:ea typeface="仿宋" panose="02010609060101010101" pitchFamily="49" charset="-122"/>
            </a:endParaRPr>
          </a:p>
          <a:p>
            <a:pPr latinLnBrk="1">
              <a:spcBef>
                <a:spcPts val="450"/>
              </a:spcBef>
            </a:pPr>
            <a:r>
              <a:rPr lang="en-US" altLang="zh-CN" sz="1500" b="1" dirty="0">
                <a:solidFill>
                  <a:srgbClr val="002C6C"/>
                </a:solidFill>
                <a:latin typeface="仿宋" panose="02010609060101010101" pitchFamily="49" charset="-122"/>
                <a:ea typeface="仿宋" panose="02010609060101010101" pitchFamily="49" charset="-122"/>
              </a:rPr>
              <a:t>[2] 《</a:t>
            </a:r>
            <a:r>
              <a:rPr lang="zh-CN" altLang="en-US" sz="1500" b="1" dirty="0">
                <a:solidFill>
                  <a:srgbClr val="002C6C"/>
                </a:solidFill>
                <a:latin typeface="仿宋" panose="02010609060101010101" pitchFamily="49" charset="-122"/>
                <a:ea typeface="仿宋" panose="02010609060101010101" pitchFamily="49" charset="-122"/>
              </a:rPr>
              <a:t>操作系统</a:t>
            </a:r>
            <a:r>
              <a:rPr lang="en-US" altLang="zh-CN" sz="1500" b="1" dirty="0">
                <a:solidFill>
                  <a:srgbClr val="002C6C"/>
                </a:solidFill>
                <a:latin typeface="仿宋" panose="02010609060101010101" pitchFamily="49" charset="-122"/>
                <a:ea typeface="仿宋" panose="02010609060101010101" pitchFamily="49" charset="-122"/>
              </a:rPr>
              <a:t>――</a:t>
            </a:r>
            <a:r>
              <a:rPr lang="zh-CN" altLang="en-US" sz="1500" b="1" dirty="0">
                <a:solidFill>
                  <a:srgbClr val="002C6C"/>
                </a:solidFill>
                <a:latin typeface="仿宋" panose="02010609060101010101" pitchFamily="49" charset="-122"/>
                <a:ea typeface="仿宋" panose="02010609060101010101" pitchFamily="49" charset="-122"/>
              </a:rPr>
              <a:t>精髓与设计原理</a:t>
            </a:r>
            <a:r>
              <a:rPr lang="en-US" altLang="zh-CN" sz="1500" b="1" dirty="0">
                <a:solidFill>
                  <a:srgbClr val="002C6C"/>
                </a:solidFill>
                <a:latin typeface="仿宋" panose="02010609060101010101" pitchFamily="49" charset="-122"/>
                <a:ea typeface="仿宋" panose="02010609060101010101" pitchFamily="49" charset="-122"/>
              </a:rPr>
              <a:t>》</a:t>
            </a:r>
          </a:p>
          <a:p>
            <a:pPr latinLnBrk="1">
              <a:spcBef>
                <a:spcPts val="450"/>
              </a:spcBef>
            </a:pPr>
            <a:r>
              <a:rPr lang="zh-CN" altLang="en-US" sz="1500" b="1" dirty="0">
                <a:solidFill>
                  <a:srgbClr val="002C6C"/>
                </a:solidFill>
                <a:latin typeface="仿宋" panose="02010609060101010101" pitchFamily="49" charset="-122"/>
                <a:ea typeface="仿宋" panose="02010609060101010101" pitchFamily="49" charset="-122"/>
              </a:rPr>
              <a:t>    （第八版</a:t>
            </a:r>
            <a:r>
              <a:rPr lang="en-US" altLang="zh-CN" sz="1500" b="1" dirty="0">
                <a:solidFill>
                  <a:srgbClr val="002C6C"/>
                </a:solidFill>
                <a:latin typeface="仿宋" panose="02010609060101010101" pitchFamily="49" charset="-122"/>
                <a:ea typeface="仿宋" panose="02010609060101010101" pitchFamily="49" charset="-122"/>
              </a:rPr>
              <a:t> </a:t>
            </a:r>
            <a:r>
              <a:rPr lang="zh-CN" altLang="en-US" sz="1500" b="1" dirty="0">
                <a:solidFill>
                  <a:srgbClr val="002C6C"/>
                </a:solidFill>
                <a:latin typeface="仿宋" panose="02010609060101010101" pitchFamily="49" charset="-122"/>
                <a:ea typeface="仿宋" panose="02010609060101010101" pitchFamily="49" charset="-122"/>
              </a:rPr>
              <a:t>陈向群、陈渝 译）</a:t>
            </a:r>
            <a:r>
              <a:rPr lang="en-US" altLang="zh-CN" sz="1500" b="1" dirty="0">
                <a:solidFill>
                  <a:srgbClr val="002C6C"/>
                </a:solidFill>
                <a:latin typeface="仿宋" panose="02010609060101010101" pitchFamily="49" charset="-122"/>
                <a:ea typeface="仿宋" panose="02010609060101010101" pitchFamily="49" charset="-122"/>
              </a:rPr>
              <a:t> </a:t>
            </a:r>
            <a:r>
              <a:rPr lang="zh-CN" altLang="en-US" sz="1500" b="1" dirty="0">
                <a:solidFill>
                  <a:srgbClr val="002C6C"/>
                </a:solidFill>
                <a:latin typeface="仿宋" panose="02010609060101010101" pitchFamily="49" charset="-122"/>
                <a:ea typeface="仿宋" panose="02010609060101010101" pitchFamily="49" charset="-122"/>
              </a:rPr>
              <a:t>电子工业出版社 </a:t>
            </a:r>
            <a:r>
              <a:rPr lang="en-US" altLang="zh-CN" sz="1500" b="1" dirty="0">
                <a:solidFill>
                  <a:srgbClr val="002C6C"/>
                </a:solidFill>
                <a:latin typeface="仿宋" panose="02010609060101010101" pitchFamily="49" charset="-122"/>
                <a:ea typeface="仿宋" panose="02010609060101010101" pitchFamily="49" charset="-122"/>
              </a:rPr>
              <a:t>  </a:t>
            </a:r>
          </a:p>
          <a:p>
            <a:pPr>
              <a:spcBef>
                <a:spcPct val="50000"/>
              </a:spcBef>
            </a:pPr>
            <a:endParaRPr lang="zh-CN" altLang="en-US" sz="1500" b="1" dirty="0">
              <a:solidFill>
                <a:srgbClr val="002C6C"/>
              </a:solidFill>
              <a:latin typeface="仿宋" panose="02010609060101010101" pitchFamily="49" charset="-122"/>
              <a:ea typeface="仿宋" panose="02010609060101010101" pitchFamily="49" charset="-122"/>
            </a:endParaRPr>
          </a:p>
          <a:p>
            <a:pPr>
              <a:spcBef>
                <a:spcPct val="50000"/>
              </a:spcBef>
            </a:pPr>
            <a:endParaRPr lang="zh-CN" altLang="en-US" sz="1500" b="1" dirty="0">
              <a:solidFill>
                <a:srgbClr val="002C6C"/>
              </a:solidFill>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355" y="4926269"/>
            <a:ext cx="1083780" cy="1510494"/>
          </a:xfrm>
          <a:prstGeom prst="rect">
            <a:avLst/>
          </a:prstGeom>
        </p:spPr>
      </p:pic>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华文楷体" panose="02010600040101010101" pitchFamily="2" charset="-122"/>
                <a:ea typeface="华文楷体" panose="02010600040101010101" pitchFamily="2" charset="-122"/>
              </a:rPr>
              <a:t>课程教材</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5301" y="1092246"/>
            <a:ext cx="8488220" cy="5145896"/>
          </a:xfrm>
          <a:prstGeom prst="rect">
            <a:avLst/>
          </a:prstGeom>
        </p:spPr>
        <p:txBody>
          <a:bodyPr wrap="square">
            <a:spAutoFit/>
          </a:bodyPr>
          <a:lstStyle/>
          <a:p>
            <a:pPr algn="just">
              <a:lnSpc>
                <a:spcPct val="125000"/>
              </a:lnSpc>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操作系统的目标包括：</a:t>
            </a: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14308" indent="-214308" algn="just">
              <a:lnSpc>
                <a:spcPct val="125000"/>
              </a:lnSpc>
              <a:buFont typeface="Wingdings" panose="05000000000000000000" pitchFamily="2" charset="2"/>
              <a:buChar char="u"/>
            </a:pP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342892" indent="-342892" algn="just">
              <a:lnSpc>
                <a:spcPct val="125000"/>
              </a:lnSpc>
              <a:buFont typeface="Wingdings" panose="05000000000000000000" pitchFamily="2" charset="2"/>
              <a:buChar char="Ø"/>
            </a:pPr>
            <a:r>
              <a:rPr lang="zh-CN" altLang="zh-CN" sz="2000" b="1" dirty="0">
                <a:latin typeface="华文楷体" panose="02010600040101010101" pitchFamily="2" charset="-122"/>
                <a:ea typeface="华文楷体" panose="02010600040101010101" pitchFamily="2" charset="-122"/>
              </a:rPr>
              <a:t>方便性</a:t>
            </a:r>
            <a:endParaRPr lang="en-US" altLang="zh-CN" sz="2000" b="1" dirty="0">
              <a:latin typeface="华文楷体" panose="02010600040101010101" pitchFamily="2" charset="-122"/>
              <a:ea typeface="华文楷体" panose="02010600040101010101" pitchFamily="2" charset="-122"/>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方便用户使用计算机</a:t>
            </a:r>
            <a:endParaRPr lang="en-US" altLang="zh-CN" sz="2000" b="1" dirty="0">
              <a:latin typeface="华文楷体" panose="02010600040101010101" pitchFamily="2" charset="-122"/>
              <a:ea typeface="华文楷体" panose="02010600040101010101" pitchFamily="2" charset="-122"/>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方便</a:t>
            </a:r>
            <a:r>
              <a:rPr lang="zh-CN" altLang="zh-CN" sz="2000" b="1" dirty="0">
                <a:latin typeface="华文楷体" panose="02010600040101010101" pitchFamily="2" charset="-122"/>
                <a:ea typeface="华文楷体" panose="02010600040101010101" pitchFamily="2" charset="-122"/>
              </a:rPr>
              <a:t>计算机系统资源的管理</a:t>
            </a:r>
          </a:p>
          <a:p>
            <a:pPr marL="257168" indent="-257168" algn="just">
              <a:lnSpc>
                <a:spcPct val="125000"/>
              </a:lnSpc>
              <a:buFont typeface="Wingdings" panose="05000000000000000000" pitchFamily="2" charset="2"/>
              <a:buChar char="Ø"/>
            </a:pP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 高效性</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提高系统资源的利用率</a:t>
            </a:r>
            <a:endParaRPr lang="en-US" altLang="zh-CN" sz="2000" b="1" dirty="0">
              <a:latin typeface="华文楷体" panose="02010600040101010101" pitchFamily="2" charset="-122"/>
              <a:ea typeface="华文楷体" panose="02010600040101010101" pitchFamily="2" charset="-122"/>
            </a:endParaRPr>
          </a:p>
          <a:p>
            <a:pPr indent="200020"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提高系统的吞吐量</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68" indent="-257168" algn="just">
              <a:lnSpc>
                <a:spcPct val="125000"/>
              </a:lnSpc>
              <a:buFont typeface="Wingdings" panose="05000000000000000000" pitchFamily="2" charset="2"/>
              <a:buChar char="Ø"/>
            </a:pP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 易于维护</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易维护性包括易读性、易扩充性、易剪裁性、易修改性等含义</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68" indent="-257168" algn="just">
              <a:lnSpc>
                <a:spcPct val="125000"/>
              </a:lnSpc>
              <a:buFont typeface="Wingdings" panose="05000000000000000000" pitchFamily="2" charset="2"/>
              <a:buChar char="Ø"/>
            </a:pP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 开放性</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系统能遵循世界标准规范，特别是遵循开放系统互连</a:t>
            </a:r>
            <a:r>
              <a:rPr lang="en-US" altLang="zh-CN" sz="2000" b="1" dirty="0">
                <a:latin typeface="华文楷体" panose="02010600040101010101" pitchFamily="2" charset="-122"/>
                <a:ea typeface="华文楷体" panose="02010600040101010101" pitchFamily="2" charset="-122"/>
              </a:rPr>
              <a:t>(OSI)</a:t>
            </a:r>
            <a:r>
              <a:rPr lang="zh-CN" altLang="zh-CN" sz="2000" b="1" dirty="0">
                <a:latin typeface="华文楷体" panose="02010600040101010101" pitchFamily="2" charset="-122"/>
                <a:ea typeface="华文楷体" panose="02010600040101010101" pitchFamily="2" charset="-122"/>
              </a:rPr>
              <a:t>国际标准</a:t>
            </a:r>
            <a:endParaRPr lang="en-US" altLang="zh-CN" sz="2000" b="1" dirty="0">
              <a:latin typeface="华文楷体" panose="02010600040101010101" pitchFamily="2" charset="-122"/>
              <a:ea typeface="华文楷体" panose="02010600040101010101" pitchFamily="2" charset="-122"/>
            </a:endParaRPr>
          </a:p>
          <a:p>
            <a:pPr indent="200020"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可移植性</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内容占位符 2"/>
          <p:cNvSpPr txBox="1">
            <a:spLocks/>
          </p:cNvSpPr>
          <p:nvPr/>
        </p:nvSpPr>
        <p:spPr>
          <a:xfrm>
            <a:off x="716631" y="397790"/>
            <a:ext cx="8005763" cy="46831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b="1" kern="1200">
                <a:solidFill>
                  <a:schemeClr val="tx2"/>
                </a:solidFill>
                <a:latin typeface="+mj-ea"/>
                <a:ea typeface="+mj-ea"/>
                <a:cs typeface="+mn-cs"/>
              </a:defRPr>
            </a:lvl1pPr>
            <a:lvl2pPr marL="342892"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2pPr>
            <a:lvl3pPr marL="685783"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3pPr>
            <a:lvl4pPr marL="1028675"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4pPr>
            <a:lvl5pPr marL="1371566"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a:solidFill>
                  <a:schemeClr val="bg1"/>
                </a:solidFill>
                <a:latin typeface="华文楷体" panose="02010600040101010101" pitchFamily="2" charset="-122"/>
                <a:ea typeface="华文楷体" panose="02010600040101010101" pitchFamily="2" charset="-122"/>
              </a:rPr>
              <a:t>1.1  </a:t>
            </a:r>
            <a:r>
              <a:rPr lang="zh-CN" altLang="zh-CN" sz="2000">
                <a:solidFill>
                  <a:schemeClr val="bg1"/>
                </a:solidFill>
                <a:latin typeface="华文楷体" panose="02010600040101010101" pitchFamily="2" charset="-122"/>
                <a:ea typeface="华文楷体" panose="02010600040101010101" pitchFamily="2" charset="-122"/>
              </a:rPr>
              <a:t>操作系统的定义</a:t>
            </a:r>
            <a:endParaRPr lang="zh-CN" altLang="zh-CN" sz="2000" dirty="0">
              <a:solidFill>
                <a:schemeClr val="bg1"/>
              </a:solidFill>
              <a:latin typeface="华文楷体" panose="02010600040101010101" pitchFamily="2" charset="-122"/>
              <a:ea typeface="华文楷体" panose="02010600040101010101" pitchFamily="2" charset="-122"/>
            </a:endParaRPr>
          </a:p>
        </p:txBody>
      </p:sp>
      <p:sp>
        <p:nvSpPr>
          <p:cNvPr id="9" name="矩形 8"/>
          <p:cNvSpPr/>
          <p:nvPr/>
        </p:nvSpPr>
        <p:spPr>
          <a:xfrm>
            <a:off x="366715" y="122155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8910B3-4099-4538-B09E-06ED683E86C0}"/>
              </a:ext>
            </a:extLst>
          </p:cNvPr>
          <p:cNvSpPr>
            <a:spLocks noGrp="1"/>
          </p:cNvSpPr>
          <p:nvPr>
            <p:ph type="body" sz="quarter" idx="12"/>
          </p:nvPr>
        </p:nvSpPr>
        <p:spPr/>
        <p:txBody>
          <a:bodyPr/>
          <a:lstStyle/>
          <a:p>
            <a:r>
              <a:rPr lang="zh-CN" altLang="en-US" dirty="0"/>
              <a:t>操作系统的作用</a:t>
            </a:r>
          </a:p>
        </p:txBody>
      </p:sp>
      <p:sp>
        <p:nvSpPr>
          <p:cNvPr id="3" name="内容占位符 2">
            <a:extLst>
              <a:ext uri="{FF2B5EF4-FFF2-40B4-BE49-F238E27FC236}">
                <a16:creationId xmlns:a16="http://schemas.microsoft.com/office/drawing/2014/main" id="{ABCD0F2A-00D7-46B1-890C-C0711710F28B}"/>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BA7EA6EA-3C46-4131-A6F8-E4DAB1A99A77}"/>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人机之间的接口</a:t>
            </a:r>
          </a:p>
          <a:p>
            <a:endParaRPr lang="zh-CN" altLang="en-US"/>
          </a:p>
          <a:p>
            <a:r>
              <a:rPr lang="zh-CN" altLang="en-US"/>
              <a:t>计算机系统资源的管理者</a:t>
            </a:r>
          </a:p>
          <a:p>
            <a:endParaRPr lang="zh-CN" altLang="en-US"/>
          </a:p>
          <a:p>
            <a:r>
              <a:rPr lang="zh-CN" altLang="en-US"/>
              <a:t>扩充机器</a:t>
            </a:r>
            <a:endParaRPr lang="en-US" altLang="zh-CN" dirty="0"/>
          </a:p>
        </p:txBody>
      </p:sp>
    </p:spTree>
    <p:extLst>
      <p:ext uri="{BB962C8B-B14F-4D97-AF65-F5344CB8AC3E}">
        <p14:creationId xmlns:p14="http://schemas.microsoft.com/office/powerpoint/2010/main" val="1028391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27E738F-C8E1-4982-A54F-84F45E8520D5}"/>
              </a:ext>
            </a:extLst>
          </p:cNvPr>
          <p:cNvSpPr>
            <a:spLocks noGrp="1"/>
          </p:cNvSpPr>
          <p:nvPr>
            <p:ph type="body" sz="quarter" idx="12"/>
          </p:nvPr>
        </p:nvSpPr>
        <p:spPr/>
        <p:txBody>
          <a:bodyPr/>
          <a:lstStyle/>
          <a:p>
            <a:r>
              <a:rPr lang="zh-CN" altLang="en-US" dirty="0">
                <a:latin typeface="宋体" panose="02010600030101010101" pitchFamily="2" charset="-122"/>
              </a:rPr>
              <a:t>操作系统的发展历史</a:t>
            </a:r>
            <a:endParaRPr lang="zh-CN" altLang="en-US" dirty="0"/>
          </a:p>
        </p:txBody>
      </p:sp>
      <p:sp>
        <p:nvSpPr>
          <p:cNvPr id="3" name="内容占位符 2">
            <a:extLst>
              <a:ext uri="{FF2B5EF4-FFF2-40B4-BE49-F238E27FC236}">
                <a16:creationId xmlns:a16="http://schemas.microsoft.com/office/drawing/2014/main" id="{A4429F85-71A8-4C66-99C3-926CBB42D965}"/>
              </a:ext>
            </a:extLst>
          </p:cNvPr>
          <p:cNvSpPr>
            <a:spLocks noGrp="1"/>
          </p:cNvSpPr>
          <p:nvPr>
            <p:ph sz="quarter" idx="13"/>
          </p:nvPr>
        </p:nvSpPr>
        <p:spPr/>
        <p:txBody>
          <a:bodyPr>
            <a:noAutofit/>
          </a:bodyPr>
          <a:lstStyle/>
          <a:p>
            <a:r>
              <a:rPr lang="zh-CN" altLang="en-US" sz="3600" dirty="0">
                <a:latin typeface="宋体" panose="02010600030101010101" pitchFamily="2" charset="-122"/>
              </a:rPr>
              <a:t>操作系统的产生</a:t>
            </a:r>
            <a:r>
              <a:rPr lang="zh-CN" altLang="en-US" sz="3600" dirty="0"/>
              <a:t> </a:t>
            </a:r>
          </a:p>
          <a:p>
            <a:pPr lvl="1"/>
            <a:r>
              <a:rPr lang="zh-CN" altLang="en-US" sz="3200" dirty="0">
                <a:latin typeface="宋体" panose="02010600030101010101" pitchFamily="2" charset="-122"/>
              </a:rPr>
              <a:t>手工操作阶段（</a:t>
            </a:r>
            <a:r>
              <a:rPr lang="zh-CN" altLang="en-US" sz="3200" dirty="0"/>
              <a:t>40</a:t>
            </a:r>
            <a:r>
              <a:rPr lang="zh-CN" altLang="en-US" sz="3200" dirty="0">
                <a:latin typeface="宋体" panose="02010600030101010101" pitchFamily="2" charset="-122"/>
              </a:rPr>
              <a:t>年代）</a:t>
            </a:r>
            <a:r>
              <a:rPr lang="zh-CN" altLang="en-US" sz="3200" dirty="0"/>
              <a:t> </a:t>
            </a:r>
          </a:p>
          <a:p>
            <a:pPr lvl="1"/>
            <a:r>
              <a:rPr lang="zh-CN" altLang="en-US" sz="3200" dirty="0">
                <a:latin typeface="宋体" panose="02010600030101010101" pitchFamily="2" charset="-122"/>
              </a:rPr>
              <a:t>单道批处理阶段（</a:t>
            </a:r>
            <a:r>
              <a:rPr lang="zh-CN" altLang="en-US" sz="3200" dirty="0"/>
              <a:t>50</a:t>
            </a:r>
            <a:r>
              <a:rPr lang="zh-CN" altLang="en-US" sz="3200" dirty="0">
                <a:latin typeface="宋体" panose="02010600030101010101" pitchFamily="2" charset="-122"/>
              </a:rPr>
              <a:t>年代）</a:t>
            </a:r>
            <a:r>
              <a:rPr lang="zh-CN" altLang="en-US" sz="3200" dirty="0"/>
              <a:t> </a:t>
            </a:r>
          </a:p>
          <a:p>
            <a:r>
              <a:rPr lang="zh-CN" altLang="en-US" sz="3600" dirty="0">
                <a:latin typeface="宋体" panose="02010600030101010101" pitchFamily="2" charset="-122"/>
              </a:rPr>
              <a:t>操作系统的形成</a:t>
            </a:r>
            <a:r>
              <a:rPr lang="zh-CN" altLang="en-US" sz="3600" dirty="0"/>
              <a:t> </a:t>
            </a:r>
          </a:p>
          <a:p>
            <a:pPr lvl="1"/>
            <a:r>
              <a:rPr lang="zh-CN" altLang="en-US" sz="3200" dirty="0">
                <a:latin typeface="宋体" panose="02010600030101010101" pitchFamily="2" charset="-122"/>
              </a:rPr>
              <a:t>多道批处理（</a:t>
            </a:r>
            <a:r>
              <a:rPr lang="zh-CN" altLang="en-US" sz="3200" dirty="0"/>
              <a:t>60</a:t>
            </a:r>
            <a:r>
              <a:rPr lang="zh-CN" altLang="en-US" sz="3200" dirty="0">
                <a:latin typeface="宋体" panose="02010600030101010101" pitchFamily="2" charset="-122"/>
              </a:rPr>
              <a:t>年代初）</a:t>
            </a:r>
            <a:r>
              <a:rPr lang="zh-CN" altLang="en-US" sz="3200" dirty="0"/>
              <a:t> </a:t>
            </a:r>
          </a:p>
          <a:p>
            <a:pPr lvl="1"/>
            <a:r>
              <a:rPr lang="zh-CN" altLang="en-US" sz="3200" dirty="0">
                <a:latin typeface="宋体" panose="02010600030101010101" pitchFamily="2" charset="-122"/>
              </a:rPr>
              <a:t>分时系统（</a:t>
            </a:r>
            <a:r>
              <a:rPr lang="zh-CN" altLang="en-US" sz="3200" dirty="0"/>
              <a:t>60</a:t>
            </a:r>
            <a:r>
              <a:rPr lang="zh-CN" altLang="en-US" sz="3200" dirty="0">
                <a:latin typeface="宋体" panose="02010600030101010101" pitchFamily="2" charset="-122"/>
              </a:rPr>
              <a:t>年代中）</a:t>
            </a:r>
          </a:p>
          <a:p>
            <a:pPr lvl="1"/>
            <a:r>
              <a:rPr lang="zh-CN" altLang="en-US" sz="3200" dirty="0">
                <a:latin typeface="宋体" panose="02010600030101010101" pitchFamily="2" charset="-122"/>
              </a:rPr>
              <a:t>实时操作系统（</a:t>
            </a:r>
            <a:r>
              <a:rPr lang="zh-CN" altLang="en-US" sz="3200" dirty="0"/>
              <a:t>60</a:t>
            </a:r>
            <a:r>
              <a:rPr lang="zh-CN" altLang="en-US" sz="3200" dirty="0">
                <a:latin typeface="宋体" panose="02010600030101010101" pitchFamily="2" charset="-122"/>
              </a:rPr>
              <a:t>年代中）</a:t>
            </a:r>
            <a:endParaRPr lang="en-US" altLang="zh-CN" sz="3200" dirty="0">
              <a:latin typeface="宋体" panose="02010600030101010101" pitchFamily="2" charset="-122"/>
            </a:endParaRPr>
          </a:p>
          <a:p>
            <a:pPr lvl="1"/>
            <a:r>
              <a:rPr lang="en-US" altLang="zh-CN" sz="3200" dirty="0">
                <a:latin typeface="宋体" panose="02010600030101010101" pitchFamily="2" charset="-122"/>
              </a:rPr>
              <a:t>……</a:t>
            </a:r>
            <a:endParaRPr lang="zh-CN" altLang="en-US" sz="3200" dirty="0"/>
          </a:p>
        </p:txBody>
      </p:sp>
    </p:spTree>
    <p:extLst>
      <p:ext uri="{BB962C8B-B14F-4D97-AF65-F5344CB8AC3E}">
        <p14:creationId xmlns:p14="http://schemas.microsoft.com/office/powerpoint/2010/main" val="1935216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框 4"/>
          <p:cNvSpPr txBox="1"/>
          <p:nvPr/>
        </p:nvSpPr>
        <p:spPr>
          <a:xfrm>
            <a:off x="495301" y="1555037"/>
            <a:ext cx="8792792" cy="1323439"/>
          </a:xfrm>
          <a:prstGeom prst="rect">
            <a:avLst/>
          </a:prstGeom>
          <a:noFill/>
        </p:spPr>
        <p:txBody>
          <a:bodyPr wrap="none" rtlCol="0">
            <a:spAutoFit/>
          </a:bodyPr>
          <a:lstStyle/>
          <a:p>
            <a:r>
              <a:rPr lang="zh-CN" altLang="en-US" sz="2400" b="1" dirty="0">
                <a:solidFill>
                  <a:srgbClr val="6C0000"/>
                </a:solidFill>
              </a:rPr>
              <a:t>计算机硬件的发展历史</a:t>
            </a:r>
            <a:endParaRPr lang="en-US" altLang="zh-CN" sz="2400" b="1" dirty="0">
              <a:solidFill>
                <a:srgbClr val="6C0000"/>
              </a:solidFill>
            </a:endParaRPr>
          </a:p>
          <a:p>
            <a:endParaRPr lang="en-US" altLang="zh-CN" dirty="0"/>
          </a:p>
          <a:p>
            <a:r>
              <a:rPr lang="en-US" altLang="zh-CN" sz="2000" b="1" dirty="0">
                <a:latin typeface="华文楷体" panose="02010600040101010101" pitchFamily="2" charset="-122"/>
                <a:ea typeface="华文楷体" panose="02010600040101010101" pitchFamily="2" charset="-122"/>
              </a:rPr>
              <a:t>1</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1946</a:t>
            </a:r>
            <a:r>
              <a:rPr lang="zh-CN" altLang="zh-CN" sz="2000" b="1" dirty="0">
                <a:latin typeface="华文楷体" panose="02010600040101010101" pitchFamily="2" charset="-122"/>
                <a:ea typeface="华文楷体" panose="02010600040101010101" pitchFamily="2" charset="-122"/>
              </a:rPr>
              <a:t>年</a:t>
            </a:r>
            <a:r>
              <a:rPr lang="en-US" altLang="zh-CN" sz="2000" b="1" dirty="0">
                <a:latin typeface="华文楷体" panose="02010600040101010101" pitchFamily="2" charset="-122"/>
                <a:ea typeface="华文楷体" panose="02010600040101010101" pitchFamily="2" charset="-122"/>
              </a:rPr>
              <a:t>~1950</a:t>
            </a:r>
            <a:r>
              <a:rPr lang="zh-CN" altLang="zh-CN" sz="2000" b="1" dirty="0">
                <a:latin typeface="华文楷体" panose="02010600040101010101" pitchFamily="2" charset="-122"/>
                <a:ea typeface="华文楷体" panose="02010600040101010101" pitchFamily="2" charset="-122"/>
              </a:rPr>
              <a:t>年代末期：第</a:t>
            </a:r>
            <a:r>
              <a:rPr lang="en-US" altLang="zh-CN" sz="2000" b="1" dirty="0">
                <a:latin typeface="华文楷体" panose="02010600040101010101" pitchFamily="2" charset="-122"/>
                <a:ea typeface="华文楷体" panose="02010600040101010101" pitchFamily="2" charset="-122"/>
              </a:rPr>
              <a:t>1</a:t>
            </a:r>
            <a:r>
              <a:rPr lang="zh-CN" altLang="zh-CN" sz="2000" b="1" dirty="0">
                <a:latin typeface="华文楷体" panose="02010600040101010101" pitchFamily="2" charset="-122"/>
                <a:ea typeface="华文楷体" panose="02010600040101010101" pitchFamily="2" charset="-122"/>
              </a:rPr>
              <a:t>代计算机，硬件以电子管为主，无操作系统。</a:t>
            </a:r>
          </a:p>
          <a:p>
            <a:endParaRPr lang="zh-CN" altLang="en-US" dirty="0"/>
          </a:p>
        </p:txBody>
      </p:sp>
      <p:grpSp>
        <p:nvGrpSpPr>
          <p:cNvPr id="6" name="组合 5"/>
          <p:cNvGrpSpPr/>
          <p:nvPr/>
        </p:nvGrpSpPr>
        <p:grpSpPr>
          <a:xfrm>
            <a:off x="4425219" y="2996320"/>
            <a:ext cx="3543119" cy="2801983"/>
            <a:chOff x="0" y="0"/>
            <a:chExt cx="2252980" cy="1852930"/>
          </a:xfrm>
        </p:grpSpPr>
        <p:pic>
          <p:nvPicPr>
            <p:cNvPr id="7" name="图片 6" descr="http://file.elecfans.com/web1/M00/50/4A/pIYBAFrxT5CAWWPpAAFtfA8aqWc734.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252980" cy="1266825"/>
            </a:xfrm>
            <a:prstGeom prst="rect">
              <a:avLst/>
            </a:prstGeom>
            <a:noFill/>
            <a:ln>
              <a:noFill/>
            </a:ln>
          </p:spPr>
        </p:pic>
        <p:sp>
          <p:nvSpPr>
            <p:cNvPr id="8" name="矩形 7"/>
            <p:cNvSpPr/>
            <p:nvPr/>
          </p:nvSpPr>
          <p:spPr>
            <a:xfrm>
              <a:off x="0" y="1619250"/>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 </a:t>
              </a:r>
              <a:r>
                <a:rPr 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代电子管计算机</a:t>
              </a:r>
              <a:endParaRPr lang="zh-CN" sz="1200" kern="100" dirty="0">
                <a:effectLst/>
                <a:ea typeface="宋体" panose="02010600030101010101" pitchFamily="2" charset="-122"/>
                <a:cs typeface="Times New Roman" panose="02020603050405020304" pitchFamily="18" charset="0"/>
              </a:endParaRPr>
            </a:p>
          </p:txBody>
        </p:sp>
      </p:grpSp>
      <p:sp>
        <p:nvSpPr>
          <p:cNvPr id="9" name="矩形 8"/>
          <p:cNvSpPr/>
          <p:nvPr/>
        </p:nvSpPr>
        <p:spPr>
          <a:xfrm>
            <a:off x="407302" y="3021833"/>
            <a:ext cx="3785875" cy="1938992"/>
          </a:xfrm>
          <a:prstGeom prst="rect">
            <a:avLst/>
          </a:prstGeom>
        </p:spPr>
        <p:txBody>
          <a:bodyPr wrap="squar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美籍匈牙利科学家冯·诺伊曼提出了“程序存储”的概念，其基本思想是把一些常用的基本操作都制成电路，每一个这样的操作都用一个数代表，于是这个数就可以指令计算机执行某项操作。</a:t>
            </a:r>
            <a:endParaRPr lang="zh-CN" altLang="en-US" sz="2000" b="1" dirty="0">
              <a:latin typeface="华文楷体" panose="02010600040101010101" pitchFamily="2" charset="-122"/>
              <a:ea typeface="华文楷体" panose="02010600040101010101" pitchFamily="2" charset="-122"/>
            </a:endParaRPr>
          </a:p>
        </p:txBody>
      </p:sp>
      <p:sp>
        <p:nvSpPr>
          <p:cNvPr id="10" name="矩形 9"/>
          <p:cNvSpPr/>
          <p:nvPr/>
        </p:nvSpPr>
        <p:spPr>
          <a:xfrm>
            <a:off x="329186" y="161788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693543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155" y="1147913"/>
            <a:ext cx="3989561" cy="1508105"/>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2400"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无操作系统阶段</a:t>
            </a:r>
          </a:p>
          <a:p>
            <a:endParaRPr lang="zh-CN" altLang="zh-CN" sz="2400" dirty="0">
              <a:latin typeface="华文楷体" panose="02010600040101010101" pitchFamily="2" charset="-122"/>
              <a:ea typeface="华文楷体" panose="02010600040101010101" pitchFamily="2" charset="-122"/>
            </a:endParaRPr>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5490946" y="899286"/>
            <a:ext cx="2433854" cy="1917686"/>
          </a:xfrm>
          <a:prstGeom prst="rect">
            <a:avLst/>
          </a:prstGeom>
          <a:noFill/>
          <a:ln>
            <a:noFill/>
          </a:ln>
        </p:spPr>
      </p:pic>
      <p:sp>
        <p:nvSpPr>
          <p:cNvPr id="13" name="矩形 12"/>
          <p:cNvSpPr/>
          <p:nvPr/>
        </p:nvSpPr>
        <p:spPr>
          <a:xfrm>
            <a:off x="5613133" y="3332538"/>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25000"/>
              </a:lnSpc>
              <a:spcAft>
                <a:spcPts val="0"/>
              </a:spcAft>
            </a:pPr>
            <a:r>
              <a:rPr lang="zh-CN"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 </a:t>
            </a:r>
            <a:r>
              <a:rPr lang="zh-CN"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记录程序和数据的穿孔纸带</a:t>
            </a:r>
            <a:endParaRPr lang="zh-CN" kern="100" dirty="0">
              <a:effectLst/>
              <a:ea typeface="宋体" panose="02010600030101010101" pitchFamily="2" charset="-122"/>
              <a:cs typeface="Times New Roman" panose="02020603050405020304" pitchFamily="18" charset="0"/>
            </a:endParaRPr>
          </a:p>
          <a:p>
            <a:pPr algn="ctr">
              <a:spcAft>
                <a:spcPts val="0"/>
              </a:spcAft>
            </a:pPr>
            <a:r>
              <a:rPr lang="en-US"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kern="100" dirty="0">
              <a:effectLst/>
              <a:ea typeface="宋体" panose="02010600030101010101" pitchFamily="2" charset="-122"/>
              <a:cs typeface="Times New Roman" panose="02020603050405020304" pitchFamily="18" charset="0"/>
            </a:endParaRPr>
          </a:p>
        </p:txBody>
      </p:sp>
      <p:grpSp>
        <p:nvGrpSpPr>
          <p:cNvPr id="14" name="组合 13"/>
          <p:cNvGrpSpPr/>
          <p:nvPr/>
        </p:nvGrpSpPr>
        <p:grpSpPr>
          <a:xfrm>
            <a:off x="854442" y="4148488"/>
            <a:ext cx="6830409" cy="2039387"/>
            <a:chOff x="0" y="0"/>
            <a:chExt cx="4886401" cy="941350"/>
          </a:xfrm>
        </p:grpSpPr>
        <p:grpSp>
          <p:nvGrpSpPr>
            <p:cNvPr id="15" name="组合 14"/>
            <p:cNvGrpSpPr/>
            <p:nvPr/>
          </p:nvGrpSpPr>
          <p:grpSpPr>
            <a:xfrm>
              <a:off x="2267712" y="131674"/>
              <a:ext cx="453390" cy="809676"/>
              <a:chOff x="0" y="0"/>
              <a:chExt cx="453390" cy="809676"/>
            </a:xfrm>
          </p:grpSpPr>
          <p:sp>
            <p:nvSpPr>
              <p:cNvPr id="32" name="矩形 31"/>
              <p:cNvSpPr/>
              <p:nvPr/>
            </p:nvSpPr>
            <p:spPr>
              <a:xfrm>
                <a:off x="0" y="0"/>
                <a:ext cx="45339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计算机</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3" name="矩形 32"/>
              <p:cNvSpPr/>
              <p:nvPr/>
            </p:nvSpPr>
            <p:spPr>
              <a:xfrm>
                <a:off x="0" y="577901"/>
                <a:ext cx="45339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用户</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16" name="组合 15"/>
            <p:cNvGrpSpPr/>
            <p:nvPr/>
          </p:nvGrpSpPr>
          <p:grpSpPr>
            <a:xfrm>
              <a:off x="0" y="0"/>
              <a:ext cx="4886401" cy="755649"/>
              <a:chOff x="0" y="0"/>
              <a:chExt cx="4886401" cy="755649"/>
            </a:xfrm>
          </p:grpSpPr>
          <p:grpSp>
            <p:nvGrpSpPr>
              <p:cNvPr id="17" name="组合 16"/>
              <p:cNvGrpSpPr/>
              <p:nvPr/>
            </p:nvGrpSpPr>
            <p:grpSpPr>
              <a:xfrm>
                <a:off x="885139" y="7316"/>
                <a:ext cx="3883152" cy="363448"/>
                <a:chOff x="0" y="0"/>
                <a:chExt cx="3883152" cy="363448"/>
              </a:xfrm>
            </p:grpSpPr>
            <p:sp>
              <p:nvSpPr>
                <p:cNvPr id="27" name="矩形 26"/>
                <p:cNvSpPr/>
                <p:nvPr/>
              </p:nvSpPr>
              <p:spPr>
                <a:xfrm>
                  <a:off x="0" y="109728"/>
                  <a:ext cx="453390" cy="23177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ea typeface="宋体" panose="02010600030101010101" pitchFamily="2" charset="-122"/>
                      <a:cs typeface="Times New Roman" panose="02020603050405020304" pitchFamily="18" charset="0"/>
                    </a:rPr>
                    <a:t>输入机</a:t>
                  </a:r>
                  <a:endParaRPr lang="zh-CN" sz="1600" b="1" kern="100">
                    <a:effectLst/>
                    <a:ea typeface="宋体" panose="02010600030101010101" pitchFamily="2" charset="-122"/>
                    <a:cs typeface="Times New Roman" panose="02020603050405020304" pitchFamily="18" charset="0"/>
                  </a:endParaRPr>
                </a:p>
              </p:txBody>
            </p:sp>
            <p:sp>
              <p:nvSpPr>
                <p:cNvPr id="28" name="矩形 27"/>
                <p:cNvSpPr/>
                <p:nvPr/>
              </p:nvSpPr>
              <p:spPr>
                <a:xfrm>
                  <a:off x="2728570" y="131673"/>
                  <a:ext cx="45339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输出机</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 name="矩形 28"/>
                <p:cNvSpPr/>
                <p:nvPr/>
              </p:nvSpPr>
              <p:spPr>
                <a:xfrm>
                  <a:off x="3182112" y="0"/>
                  <a:ext cx="70104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纸带</a:t>
                  </a:r>
                  <a:r>
                    <a:rPr lang="en-US"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卡片</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 name="矩形 29"/>
                <p:cNvSpPr/>
                <p:nvPr/>
              </p:nvSpPr>
              <p:spPr>
                <a:xfrm>
                  <a:off x="534010" y="0"/>
                  <a:ext cx="70104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程序</a:t>
                  </a:r>
                  <a:r>
                    <a:rPr lang="en-US"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数据</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1" name="矩形 30"/>
                <p:cNvSpPr/>
                <p:nvPr/>
              </p:nvSpPr>
              <p:spPr>
                <a:xfrm>
                  <a:off x="1901952" y="7315"/>
                  <a:ext cx="592532"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计算结果</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18" name="组合 17"/>
              <p:cNvGrpSpPr/>
              <p:nvPr/>
            </p:nvGrpSpPr>
            <p:grpSpPr>
              <a:xfrm>
                <a:off x="0" y="0"/>
                <a:ext cx="4886401" cy="755649"/>
                <a:chOff x="0" y="0"/>
                <a:chExt cx="4886401" cy="755649"/>
              </a:xfrm>
            </p:grpSpPr>
            <p:sp>
              <p:nvSpPr>
                <p:cNvPr id="19" name="矩形 18"/>
                <p:cNvSpPr/>
                <p:nvPr/>
              </p:nvSpPr>
              <p:spPr>
                <a:xfrm>
                  <a:off x="0" y="0"/>
                  <a:ext cx="70104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纸带</a:t>
                  </a:r>
                  <a:r>
                    <a:rPr lang="en-US"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卡片</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20" name="直接箭头连接符 19"/>
                <p:cNvCxnSpPr/>
                <p:nvPr/>
              </p:nvCxnSpPr>
              <p:spPr>
                <a:xfrm>
                  <a:off x="0" y="234087"/>
                  <a:ext cx="884555" cy="0"/>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067251" y="226772"/>
                  <a:ext cx="819150" cy="6985"/>
                </a:xfrm>
                <a:prstGeom prst="straightConnector1">
                  <a:avLst/>
                </a:prstGeom>
                <a:noFill/>
                <a:ln w="15875" cap="flat" cmpd="sng" algn="ctr">
                  <a:solidFill>
                    <a:sysClr val="windowText" lastClr="000000"/>
                  </a:solidFill>
                  <a:prstDash val="solid"/>
                  <a:tailEnd type="triangle" w="med" len="lg"/>
                </a:ln>
                <a:effectLst/>
              </p:spPr>
            </p:cxnSp>
            <p:cxnSp>
              <p:nvCxnSpPr>
                <p:cNvPr id="22" name="直接箭头连接符 21"/>
                <p:cNvCxnSpPr/>
                <p:nvPr/>
              </p:nvCxnSpPr>
              <p:spPr>
                <a:xfrm>
                  <a:off x="1338681" y="234087"/>
                  <a:ext cx="920750" cy="0"/>
                </a:xfrm>
                <a:prstGeom prst="straightConnector1">
                  <a:avLst/>
                </a:prstGeom>
                <a:noFill/>
                <a:ln w="15875" cap="flat" cmpd="sng" algn="ctr">
                  <a:solidFill>
                    <a:sysClr val="windowText" lastClr="000000"/>
                  </a:solidFill>
                  <a:prstDash val="solid"/>
                  <a:tailEnd type="triangle" w="med" len="lg"/>
                </a:ln>
                <a:effectLst/>
              </p:spPr>
            </p:cxnSp>
            <p:cxnSp>
              <p:nvCxnSpPr>
                <p:cNvPr id="23" name="直接箭头连接符 22"/>
                <p:cNvCxnSpPr/>
                <p:nvPr/>
              </p:nvCxnSpPr>
              <p:spPr>
                <a:xfrm>
                  <a:off x="2728569" y="241402"/>
                  <a:ext cx="884555" cy="0"/>
                </a:xfrm>
                <a:prstGeom prst="straightConnector1">
                  <a:avLst/>
                </a:prstGeom>
                <a:noFill/>
                <a:ln w="15875" cap="flat" cmpd="sng" algn="ctr">
                  <a:solidFill>
                    <a:sysClr val="windowText" lastClr="000000"/>
                  </a:solidFill>
                  <a:prstDash val="solid"/>
                  <a:tailEnd type="triangle" w="med" len="lg"/>
                </a:ln>
                <a:effectLst/>
              </p:spPr>
            </p:cxnSp>
            <p:cxnSp>
              <p:nvCxnSpPr>
                <p:cNvPr id="24" name="直接箭头连接符 23"/>
                <p:cNvCxnSpPr/>
                <p:nvPr/>
              </p:nvCxnSpPr>
              <p:spPr>
                <a:xfrm flipH="1" flipV="1">
                  <a:off x="1177747" y="365760"/>
                  <a:ext cx="1089660" cy="389255"/>
                </a:xfrm>
                <a:prstGeom prst="straightConnector1">
                  <a:avLst/>
                </a:prstGeom>
                <a:ln>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487168" y="365760"/>
                  <a:ext cx="0" cy="336498"/>
                </a:xfrm>
                <a:prstGeom prst="straightConnector1">
                  <a:avLst/>
                </a:prstGeom>
                <a:noFill/>
                <a:ln w="9525" cap="flat" cmpd="sng" algn="ctr">
                  <a:solidFill>
                    <a:sysClr val="windowText" lastClr="000000"/>
                  </a:solidFill>
                  <a:prstDash val="dash"/>
                  <a:tailEnd type="stealth" w="med" len="lg"/>
                </a:ln>
                <a:effectLst/>
              </p:spPr>
            </p:cxnSp>
            <p:cxnSp>
              <p:nvCxnSpPr>
                <p:cNvPr id="26" name="直接箭头连接符 25"/>
                <p:cNvCxnSpPr/>
                <p:nvPr/>
              </p:nvCxnSpPr>
              <p:spPr>
                <a:xfrm flipV="1">
                  <a:off x="2662733" y="365760"/>
                  <a:ext cx="1075156" cy="389889"/>
                </a:xfrm>
                <a:prstGeom prst="straightConnector1">
                  <a:avLst/>
                </a:prstGeom>
                <a:noFill/>
                <a:ln w="9525" cap="flat" cmpd="sng" algn="ctr">
                  <a:solidFill>
                    <a:sysClr val="windowText" lastClr="000000"/>
                  </a:solidFill>
                  <a:prstDash val="dash"/>
                  <a:tailEnd type="stealth" w="med" len="lg"/>
                </a:ln>
                <a:effectLst/>
              </p:spPr>
            </p:cxnSp>
          </p:grpSp>
        </p:grpSp>
      </p:grpSp>
      <p:sp>
        <p:nvSpPr>
          <p:cNvPr id="6" name="矩形 5"/>
          <p:cNvSpPr/>
          <p:nvPr/>
        </p:nvSpPr>
        <p:spPr>
          <a:xfrm>
            <a:off x="397551" y="2523936"/>
            <a:ext cx="4036933" cy="1323439"/>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启动纸带或卡片输入机将程序和数据输入计算机，再通过控制台上的按钮、开关和氖灯来操纵和控制程序的执行</a:t>
            </a:r>
            <a:endParaRPr lang="zh-CN" altLang="en-US" sz="2000" b="1" dirty="0">
              <a:latin typeface="华文楷体" panose="02010600040101010101" pitchFamily="2" charset="-122"/>
              <a:ea typeface="华文楷体" panose="02010600040101010101" pitchFamily="2" charset="-122"/>
            </a:endParaRPr>
          </a:p>
        </p:txBody>
      </p:sp>
      <p:sp>
        <p:nvSpPr>
          <p:cNvPr id="36" name="矩形 35"/>
          <p:cNvSpPr/>
          <p:nvPr/>
        </p:nvSpPr>
        <p:spPr>
          <a:xfrm>
            <a:off x="259387" y="125879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39018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F1BF9E50-0D02-40E8-BA1F-CB0A7C7482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19DC75C-B0AE-4B4D-A424-BB6C2725401B}" type="slidenum">
              <a:rPr kumimoji="0" lang="zh-CN" altLang="en-US" sz="1400"/>
              <a:pPr eaLnBrk="1" hangingPunct="1"/>
              <a:t>25</a:t>
            </a:fld>
            <a:endParaRPr kumimoji="0" lang="en-US" altLang="zh-CN" sz="1400"/>
          </a:p>
        </p:txBody>
      </p:sp>
      <p:sp>
        <p:nvSpPr>
          <p:cNvPr id="32771" name="Rectangle 2">
            <a:extLst>
              <a:ext uri="{FF2B5EF4-FFF2-40B4-BE49-F238E27FC236}">
                <a16:creationId xmlns:a16="http://schemas.microsoft.com/office/drawing/2014/main" id="{EC75ECF6-2293-4979-B362-93DDA3C347AA}"/>
              </a:ext>
            </a:extLst>
          </p:cNvPr>
          <p:cNvSpPr>
            <a:spLocks noGrp="1" noChangeArrowheads="1"/>
          </p:cNvSpPr>
          <p:nvPr>
            <p:ph type="title"/>
          </p:nvPr>
        </p:nvSpPr>
        <p:spPr>
          <a:xfrm>
            <a:off x="969963" y="563563"/>
            <a:ext cx="7340600" cy="838200"/>
          </a:xfrm>
          <a:noFill/>
        </p:spPr>
        <p:txBody>
          <a:bodyPr/>
          <a:lstStyle/>
          <a:p>
            <a:pPr eaLnBrk="1" hangingPunct="1"/>
            <a:r>
              <a:rPr lang="zh-CN" altLang="en-US">
                <a:ea typeface="楷体_GB2312" pitchFamily="49" charset="-122"/>
              </a:rPr>
              <a:t>手工操作</a:t>
            </a:r>
          </a:p>
        </p:txBody>
      </p:sp>
      <p:sp>
        <p:nvSpPr>
          <p:cNvPr id="32772" name="Rectangle 3" descr="Rectangle: Click to edit Master text styles&#10;Second level&#10;Third level&#10;Fourth level&#10;Fifth level">
            <a:extLst>
              <a:ext uri="{FF2B5EF4-FFF2-40B4-BE49-F238E27FC236}">
                <a16:creationId xmlns:a16="http://schemas.microsoft.com/office/drawing/2014/main" id="{77BBD449-A816-4BFF-A625-C04A668964FE}"/>
              </a:ext>
            </a:extLst>
          </p:cNvPr>
          <p:cNvSpPr>
            <a:spLocks noGrp="1" noChangeArrowheads="1"/>
          </p:cNvSpPr>
          <p:nvPr>
            <p:ph type="body" idx="1"/>
          </p:nvPr>
        </p:nvSpPr>
        <p:spPr>
          <a:xfrm>
            <a:off x="395288" y="2060575"/>
            <a:ext cx="8610600" cy="4419600"/>
          </a:xfrm>
        </p:spPr>
        <p:txBody>
          <a:bodyPr/>
          <a:lstStyle/>
          <a:p>
            <a:pPr eaLnBrk="1" hangingPunct="1"/>
            <a:r>
              <a:rPr lang="zh-CN" altLang="en-US" sz="2400" b="1" dirty="0">
                <a:solidFill>
                  <a:srgbClr val="CC3300"/>
                </a:solidFill>
                <a:latin typeface="楷体_GB2312" pitchFamily="49" charset="-122"/>
                <a:ea typeface="楷体_GB2312" pitchFamily="49" charset="-122"/>
              </a:rPr>
              <a:t>工作方式</a:t>
            </a:r>
          </a:p>
          <a:p>
            <a:pPr lvl="1" eaLnBrk="1" hangingPunct="1"/>
            <a:r>
              <a:rPr lang="zh-CN" altLang="en-US" sz="2400" b="1" dirty="0">
                <a:solidFill>
                  <a:srgbClr val="0066CC"/>
                </a:solidFill>
                <a:latin typeface="楷体_GB2312" pitchFamily="49" charset="-122"/>
                <a:ea typeface="楷体_GB2312" pitchFamily="49" charset="-122"/>
              </a:rPr>
              <a:t>用户：用户既是程序员，又是操作员；用户是计算机专业人员；</a:t>
            </a:r>
          </a:p>
          <a:p>
            <a:pPr lvl="1" eaLnBrk="1" hangingPunct="1"/>
            <a:r>
              <a:rPr lang="zh-CN" altLang="en-US" sz="2400" b="1" dirty="0">
                <a:solidFill>
                  <a:srgbClr val="0066CC"/>
                </a:solidFill>
                <a:latin typeface="楷体_GB2312" pitchFamily="49" charset="-122"/>
                <a:ea typeface="楷体_GB2312" pitchFamily="49" charset="-122"/>
              </a:rPr>
              <a:t>编程语言：为机器语言；</a:t>
            </a:r>
          </a:p>
          <a:p>
            <a:pPr lvl="1" eaLnBrk="1" hangingPunct="1"/>
            <a:r>
              <a:rPr lang="zh-CN" altLang="en-US" sz="2400" b="1" dirty="0">
                <a:solidFill>
                  <a:srgbClr val="0066CC"/>
                </a:solidFill>
                <a:latin typeface="楷体_GB2312" pitchFamily="49" charset="-122"/>
                <a:ea typeface="楷体_GB2312" pitchFamily="49" charset="-122"/>
              </a:rPr>
              <a:t>输入输出：纸带或卡片；</a:t>
            </a:r>
          </a:p>
          <a:p>
            <a:pPr eaLnBrk="1" hangingPunct="1"/>
            <a:r>
              <a:rPr lang="zh-CN" altLang="en-US" sz="2400" b="1" dirty="0">
                <a:solidFill>
                  <a:srgbClr val="CC3300"/>
                </a:solidFill>
                <a:latin typeface="楷体_GB2312" pitchFamily="49" charset="-122"/>
                <a:ea typeface="楷体_GB2312" pitchFamily="49" charset="-122"/>
              </a:rPr>
              <a:t>计算机的工作特点</a:t>
            </a:r>
          </a:p>
          <a:p>
            <a:pPr lvl="1" eaLnBrk="1" hangingPunct="1"/>
            <a:r>
              <a:rPr lang="zh-CN" altLang="en-US" sz="2400" b="1" dirty="0">
                <a:solidFill>
                  <a:srgbClr val="0066CC"/>
                </a:solidFill>
                <a:latin typeface="楷体_GB2312" pitchFamily="49" charset="-122"/>
                <a:ea typeface="楷体_GB2312" pitchFamily="49" charset="-122"/>
              </a:rPr>
              <a:t>用户独占全机：不出现资源被其他用户占用，资源利用率低；</a:t>
            </a:r>
          </a:p>
          <a:p>
            <a:pPr lvl="1" eaLnBrk="1" hangingPunct="1"/>
            <a:r>
              <a:rPr lang="en-US" altLang="zh-CN" sz="2400" b="1" dirty="0">
                <a:solidFill>
                  <a:srgbClr val="0066CC"/>
                </a:solidFill>
                <a:latin typeface="楷体_GB2312" pitchFamily="49" charset="-122"/>
                <a:ea typeface="楷体_GB2312" pitchFamily="49" charset="-122"/>
              </a:rPr>
              <a:t>CPU</a:t>
            </a:r>
            <a:r>
              <a:rPr lang="zh-CN" altLang="en-US" sz="2400" b="1" dirty="0">
                <a:solidFill>
                  <a:srgbClr val="0066CC"/>
                </a:solidFill>
                <a:latin typeface="楷体_GB2312" pitchFamily="49" charset="-122"/>
                <a:ea typeface="楷体_GB2312" pitchFamily="49" charset="-122"/>
              </a:rPr>
              <a:t>等待用户：计算前，手工装入纸带或卡片；计算完成后，手工卸取纸带或卡片；</a:t>
            </a:r>
            <a:r>
              <a:rPr lang="en-US" altLang="zh-CN" sz="2400" b="1" dirty="0">
                <a:solidFill>
                  <a:srgbClr val="0066CC"/>
                </a:solidFill>
                <a:latin typeface="楷体_GB2312" pitchFamily="49" charset="-122"/>
                <a:ea typeface="楷体_GB2312" pitchFamily="49" charset="-122"/>
              </a:rPr>
              <a:t>CPU</a:t>
            </a:r>
            <a:r>
              <a:rPr lang="zh-CN" altLang="en-US" sz="2400" b="1" dirty="0">
                <a:solidFill>
                  <a:srgbClr val="0066CC"/>
                </a:solidFill>
                <a:latin typeface="楷体_GB2312" pitchFamily="49" charset="-122"/>
                <a:ea typeface="楷体_GB2312" pitchFamily="49" charset="-122"/>
              </a:rPr>
              <a:t>利用率低；</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A2EB3407-9B49-47CA-91E5-142DB1E9BC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2CEDB26-E493-4D48-B522-5E2816F714E2}" type="slidenum">
              <a:rPr kumimoji="0" lang="zh-CN" altLang="en-US" sz="1400"/>
              <a:pPr eaLnBrk="1" hangingPunct="1"/>
              <a:t>26</a:t>
            </a:fld>
            <a:endParaRPr kumimoji="0" lang="en-US" altLang="zh-CN" sz="1400"/>
          </a:p>
        </p:txBody>
      </p:sp>
      <p:sp>
        <p:nvSpPr>
          <p:cNvPr id="33795" name="Rectangle 2" descr="Rectangle: Click to edit Master text styles&#10;Second level&#10;Third level&#10;Fourth level&#10;Fifth level">
            <a:extLst>
              <a:ext uri="{FF2B5EF4-FFF2-40B4-BE49-F238E27FC236}">
                <a16:creationId xmlns:a16="http://schemas.microsoft.com/office/drawing/2014/main" id="{493FDC12-BEEF-49C4-9D3F-863924EBAD20}"/>
              </a:ext>
            </a:extLst>
          </p:cNvPr>
          <p:cNvSpPr>
            <a:spLocks noGrp="1" noChangeArrowheads="1"/>
          </p:cNvSpPr>
          <p:nvPr>
            <p:ph type="body" idx="1"/>
          </p:nvPr>
        </p:nvSpPr>
        <p:spPr>
          <a:xfrm>
            <a:off x="1066800" y="1447800"/>
            <a:ext cx="7772400" cy="3429000"/>
          </a:xfrm>
        </p:spPr>
        <p:txBody>
          <a:bodyPr/>
          <a:lstStyle/>
          <a:p>
            <a:pPr eaLnBrk="1" hangingPunct="1"/>
            <a:r>
              <a:rPr lang="zh-CN" altLang="en-US" sz="2800" b="1">
                <a:solidFill>
                  <a:srgbClr val="0066CC"/>
                </a:solidFill>
                <a:ea typeface="楷体_GB2312" pitchFamily="49" charset="-122"/>
              </a:rPr>
              <a:t>主要矛盾</a:t>
            </a:r>
          </a:p>
          <a:p>
            <a:pPr lvl="1" eaLnBrk="1" hangingPunct="1"/>
            <a:r>
              <a:rPr lang="zh-CN" altLang="en-US" b="1">
                <a:solidFill>
                  <a:srgbClr val="0066CC"/>
                </a:solidFill>
                <a:ea typeface="楷体_GB2312" pitchFamily="49" charset="-122"/>
              </a:rPr>
              <a:t>计算机处理能力的提高，手工操作的低效率（造成浪费）；</a:t>
            </a:r>
          </a:p>
          <a:p>
            <a:pPr lvl="1" eaLnBrk="1" hangingPunct="1"/>
            <a:r>
              <a:rPr lang="zh-CN" altLang="en-US" b="1">
                <a:solidFill>
                  <a:srgbClr val="0066CC"/>
                </a:solidFill>
                <a:ea typeface="楷体_GB2312" pitchFamily="49" charset="-122"/>
              </a:rPr>
              <a:t>用户独占全机的所有资源；</a:t>
            </a:r>
          </a:p>
          <a:p>
            <a:pPr eaLnBrk="1" hangingPunct="1"/>
            <a:r>
              <a:rPr lang="zh-CN" altLang="en-US" sz="2800" b="1">
                <a:solidFill>
                  <a:srgbClr val="0066CC"/>
                </a:solidFill>
                <a:ea typeface="楷体_GB2312" pitchFamily="49" charset="-122"/>
              </a:rPr>
              <a:t>提高效率的途径</a:t>
            </a:r>
          </a:p>
          <a:p>
            <a:pPr lvl="1" eaLnBrk="1" hangingPunct="1"/>
            <a:r>
              <a:rPr lang="zh-CN" altLang="en-US" b="1">
                <a:solidFill>
                  <a:srgbClr val="0066CC"/>
                </a:solidFill>
                <a:ea typeface="楷体_GB2312" pitchFamily="49" charset="-122"/>
              </a:rPr>
              <a:t>专门的操作员，批处理</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6310" y="1367732"/>
            <a:ext cx="8082662" cy="1631216"/>
          </a:xfrm>
          <a:prstGeom prst="rect">
            <a:avLst/>
          </a:prstGeom>
          <a:noFill/>
        </p:spPr>
        <p:txBody>
          <a:bodyPr wrap="non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计算机硬件的发展历史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b="1" dirty="0">
              <a:solidFill>
                <a:srgbClr val="002C6C"/>
              </a:solidFill>
              <a:latin typeface="华文楷体" panose="02010600040101010101" pitchFamily="2" charset="-122"/>
              <a:ea typeface="华文楷体" panose="02010600040101010101" pitchFamily="2" charset="-122"/>
            </a:endParaRPr>
          </a:p>
          <a:p>
            <a:r>
              <a:rPr lang="en-US" altLang="zh-CN" sz="2000" b="1" dirty="0">
                <a:solidFill>
                  <a:srgbClr val="002C6C"/>
                </a:solidFill>
                <a:latin typeface="华文楷体" panose="02010600040101010101" pitchFamily="2" charset="-122"/>
                <a:ea typeface="华文楷体" panose="02010600040101010101" pitchFamily="2" charset="-122"/>
              </a:rPr>
              <a:t>2</a:t>
            </a:r>
            <a:r>
              <a:rPr lang="zh-CN" altLang="zh-CN" sz="2000" b="1" dirty="0">
                <a:solidFill>
                  <a:srgbClr val="002C6C"/>
                </a:solidFill>
                <a:latin typeface="华文楷体" panose="02010600040101010101" pitchFamily="2" charset="-122"/>
                <a:ea typeface="华文楷体" panose="02010600040101010101" pitchFamily="2" charset="-122"/>
              </a:rPr>
              <a:t>）</a:t>
            </a:r>
            <a:r>
              <a:rPr lang="en-US" altLang="zh-CN" sz="2000" b="1" dirty="0">
                <a:solidFill>
                  <a:srgbClr val="002C6C"/>
                </a:solidFill>
                <a:latin typeface="华文楷体" panose="02010600040101010101" pitchFamily="2" charset="-122"/>
                <a:ea typeface="华文楷体" panose="02010600040101010101" pitchFamily="2" charset="-122"/>
              </a:rPr>
              <a:t>1960</a:t>
            </a:r>
            <a:r>
              <a:rPr lang="zh-CN" altLang="zh-CN" sz="2000" b="1" dirty="0">
                <a:solidFill>
                  <a:srgbClr val="002C6C"/>
                </a:solidFill>
                <a:latin typeface="华文楷体" panose="02010600040101010101" pitchFamily="2" charset="-122"/>
                <a:ea typeface="华文楷体" panose="02010600040101010101" pitchFamily="2" charset="-122"/>
              </a:rPr>
              <a:t>年代初期</a:t>
            </a:r>
            <a:r>
              <a:rPr lang="en-US" altLang="zh-CN" sz="2000" b="1" dirty="0">
                <a:solidFill>
                  <a:srgbClr val="002C6C"/>
                </a:solidFill>
                <a:latin typeface="华文楷体" panose="02010600040101010101" pitchFamily="2" charset="-122"/>
                <a:ea typeface="华文楷体" panose="02010600040101010101" pitchFamily="2" charset="-122"/>
              </a:rPr>
              <a:t>~1960</a:t>
            </a:r>
            <a:r>
              <a:rPr lang="zh-CN" altLang="zh-CN" sz="2000" b="1" dirty="0">
                <a:solidFill>
                  <a:srgbClr val="002C6C"/>
                </a:solidFill>
                <a:latin typeface="华文楷体" panose="02010600040101010101" pitchFamily="2" charset="-122"/>
                <a:ea typeface="华文楷体" panose="02010600040101010101" pitchFamily="2" charset="-122"/>
              </a:rPr>
              <a:t>年代中期：第</a:t>
            </a:r>
            <a:r>
              <a:rPr lang="en-US" altLang="zh-CN" sz="2000" b="1" dirty="0">
                <a:solidFill>
                  <a:srgbClr val="002C6C"/>
                </a:solidFill>
                <a:latin typeface="华文楷体" panose="02010600040101010101" pitchFamily="2" charset="-122"/>
                <a:ea typeface="华文楷体" panose="02010600040101010101" pitchFamily="2" charset="-122"/>
              </a:rPr>
              <a:t>2</a:t>
            </a:r>
            <a:r>
              <a:rPr lang="zh-CN" altLang="zh-CN" sz="2000" b="1" dirty="0">
                <a:solidFill>
                  <a:srgbClr val="002C6C"/>
                </a:solidFill>
                <a:latin typeface="华文楷体" panose="02010600040101010101" pitchFamily="2" charset="-122"/>
                <a:ea typeface="华文楷体" panose="02010600040101010101" pitchFamily="2" charset="-122"/>
              </a:rPr>
              <a:t>代计算机，硬件主要是晶体管，</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zh-CN" altLang="zh-CN" sz="2000" b="1" dirty="0">
                <a:solidFill>
                  <a:srgbClr val="002C6C"/>
                </a:solidFill>
                <a:latin typeface="华文楷体" panose="02010600040101010101" pitchFamily="2" charset="-122"/>
                <a:ea typeface="华文楷体" panose="02010600040101010101" pitchFamily="2" charset="-122"/>
              </a:rPr>
              <a:t>出现了以监督程序</a:t>
            </a:r>
            <a:r>
              <a:rPr lang="en-US" altLang="zh-CN" sz="2000" b="1" dirty="0">
                <a:solidFill>
                  <a:srgbClr val="002C6C"/>
                </a:solidFill>
                <a:latin typeface="华文楷体" panose="02010600040101010101" pitchFamily="2" charset="-122"/>
                <a:ea typeface="华文楷体" panose="02010600040101010101" pitchFamily="2" charset="-122"/>
              </a:rPr>
              <a:t>(</a:t>
            </a:r>
            <a:r>
              <a:rPr lang="zh-CN" altLang="en-US" sz="2000" dirty="0">
                <a:solidFill>
                  <a:srgbClr val="FF0369"/>
                </a:solidFill>
                <a:latin typeface="Times New Roman" panose="02020603050405020304" pitchFamily="18" charset="0"/>
              </a:rPr>
              <a:t>操作系统的雏形</a:t>
            </a:r>
            <a:r>
              <a:rPr lang="en-US" altLang="zh-CN" sz="2000" dirty="0">
                <a:solidFill>
                  <a:srgbClr val="FF0369"/>
                </a:solidFill>
                <a:latin typeface="Times New Roman" panose="02020603050405020304" pitchFamily="18" charset="0"/>
              </a:rPr>
              <a:t>)</a:t>
            </a:r>
            <a:r>
              <a:rPr lang="zh-CN" altLang="zh-CN" sz="2000" b="1" dirty="0">
                <a:solidFill>
                  <a:srgbClr val="002C6C"/>
                </a:solidFill>
                <a:latin typeface="华文楷体" panose="02010600040101010101" pitchFamily="2" charset="-122"/>
                <a:ea typeface="华文楷体" panose="02010600040101010101" pitchFamily="2" charset="-122"/>
              </a:rPr>
              <a:t>（</a:t>
            </a:r>
            <a:r>
              <a:rPr lang="en-US" altLang="zh-CN" sz="2000" b="1" dirty="0">
                <a:solidFill>
                  <a:srgbClr val="002C6C"/>
                </a:solidFill>
                <a:latin typeface="华文楷体" panose="02010600040101010101" pitchFamily="2" charset="-122"/>
                <a:ea typeface="华文楷体" panose="02010600040101010101" pitchFamily="2" charset="-122"/>
              </a:rPr>
              <a:t>monitor</a:t>
            </a:r>
            <a:r>
              <a:rPr lang="zh-CN" altLang="zh-CN" sz="2000" b="1" dirty="0">
                <a:solidFill>
                  <a:srgbClr val="002C6C"/>
                </a:solidFill>
                <a:latin typeface="华文楷体" panose="02010600040101010101" pitchFamily="2" charset="-122"/>
                <a:ea typeface="华文楷体" panose="02010600040101010101" pitchFamily="2" charset="-122"/>
              </a:rPr>
              <a:t>）为代表的批处理系统。</a:t>
            </a:r>
          </a:p>
          <a:p>
            <a:endParaRPr lang="zh-CN" altLang="en-US" b="1" dirty="0">
              <a:solidFill>
                <a:srgbClr val="002C6C"/>
              </a:solidFill>
              <a:latin typeface="华文楷体" panose="02010600040101010101" pitchFamily="2" charset="-122"/>
              <a:ea typeface="华文楷体" panose="02010600040101010101" pitchFamily="2" charset="-122"/>
            </a:endParaRPr>
          </a:p>
        </p:txBody>
      </p:sp>
      <p:grpSp>
        <p:nvGrpSpPr>
          <p:cNvPr id="10" name="组合 9"/>
          <p:cNvGrpSpPr/>
          <p:nvPr/>
        </p:nvGrpSpPr>
        <p:grpSpPr>
          <a:xfrm>
            <a:off x="5014815" y="3295871"/>
            <a:ext cx="3382832" cy="2692821"/>
            <a:chOff x="0" y="0"/>
            <a:chExt cx="2334260" cy="1745615"/>
          </a:xfrm>
        </p:grpSpPr>
        <p:pic>
          <p:nvPicPr>
            <p:cNvPr id="11" name="图片 10" descr="http://a2.att.hudong.com/38/40/300485859609133223408896444_95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334260" cy="1304925"/>
            </a:xfrm>
            <a:prstGeom prst="rect">
              <a:avLst/>
            </a:prstGeom>
            <a:noFill/>
            <a:ln>
              <a:noFill/>
            </a:ln>
          </p:spPr>
        </p:pic>
        <p:sp>
          <p:nvSpPr>
            <p:cNvPr id="12" name="矩形 11"/>
            <p:cNvSpPr/>
            <p:nvPr/>
          </p:nvSpPr>
          <p:spPr>
            <a:xfrm>
              <a:off x="72390" y="1511935"/>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代晶体管计算机</a:t>
              </a:r>
              <a:endParaRPr lang="zh-CN" sz="1400" kern="100" dirty="0">
                <a:effectLst/>
                <a:ea typeface="宋体" panose="02010600030101010101" pitchFamily="2" charset="-122"/>
                <a:cs typeface="Times New Roman" panose="02020603050405020304" pitchFamily="18" charset="0"/>
              </a:endParaRPr>
            </a:p>
          </p:txBody>
        </p:sp>
      </p:grpSp>
      <p:sp>
        <p:nvSpPr>
          <p:cNvPr id="3" name="矩形 2"/>
          <p:cNvSpPr/>
          <p:nvPr/>
        </p:nvSpPr>
        <p:spPr>
          <a:xfrm>
            <a:off x="329280" y="3414341"/>
            <a:ext cx="4572000" cy="1991186"/>
          </a:xfrm>
          <a:prstGeom prst="rect">
            <a:avLst/>
          </a:prstGeom>
        </p:spPr>
        <p:txBody>
          <a:bodyPr>
            <a:spAutoFit/>
          </a:bodyPr>
          <a:lstStyle/>
          <a:p>
            <a:pPr marL="285750" indent="-285750">
              <a:lnSpc>
                <a:spcPct val="125000"/>
              </a:lnSpc>
              <a:buFont typeface="Wingdings" panose="05000000000000000000" pitchFamily="2" charset="2"/>
              <a:buChar char="l"/>
            </a:pP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第二代计算机增加了</a:t>
            </a: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浮点运算</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，使数据的绝对值可达</a:t>
            </a: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的几十次方或几百次方</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285750" indent="-285750">
              <a:lnSpc>
                <a:spcPct val="125000"/>
              </a:lnSpc>
              <a:buFont typeface="Wingdings" panose="05000000000000000000" pitchFamily="2" charset="2"/>
              <a:buChar char="l"/>
            </a:pP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计算机的计算能力实现了一次飞跃</a:t>
            </a: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285750" indent="-285750">
              <a:lnSpc>
                <a:spcPct val="125000"/>
              </a:lnSpc>
              <a:buFont typeface="Wingdings" panose="05000000000000000000" pitchFamily="2" charset="2"/>
              <a:buChar char="l"/>
            </a:pP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体积减小，寿命大大延长，价格降低</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矩形 8"/>
          <p:cNvSpPr/>
          <p:nvPr/>
        </p:nvSpPr>
        <p:spPr>
          <a:xfrm>
            <a:off x="291751" y="1418149"/>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5820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8450" y="1048183"/>
            <a:ext cx="4813308" cy="1354217"/>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监督程序阶段</a:t>
            </a: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Rectangle 33"/>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6"/>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136972" y="2063803"/>
            <a:ext cx="2627322" cy="477054"/>
          </a:xfrm>
          <a:prstGeom prst="rect">
            <a:avLst/>
          </a:prstGeom>
        </p:spPr>
        <p:txBody>
          <a:bodyPr wrap="none">
            <a:spAutoFit/>
          </a:bodyPr>
          <a:lstStyle/>
          <a:p>
            <a:pPr indent="267970" algn="just">
              <a:lnSpc>
                <a:spcPct val="125000"/>
              </a:lnSpc>
              <a:spcBef>
                <a:spcPts val="600"/>
              </a:spcBef>
              <a:spcAft>
                <a:spcPts val="60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、联机批处理系统</a:t>
            </a:r>
            <a:endParaRPr lang="zh-CN" altLang="zh-CN" sz="2000"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707835" y="2607612"/>
            <a:ext cx="7624929" cy="1508676"/>
          </a:xfrm>
          <a:prstGeom prst="rect">
            <a:avLst/>
          </a:prstGeom>
        </p:spPr>
      </p:pic>
      <p:sp>
        <p:nvSpPr>
          <p:cNvPr id="78" name="矩形 77"/>
          <p:cNvSpPr/>
          <p:nvPr/>
        </p:nvSpPr>
        <p:spPr>
          <a:xfrm>
            <a:off x="101931" y="4212667"/>
            <a:ext cx="2627322" cy="477054"/>
          </a:xfrm>
          <a:prstGeom prst="rect">
            <a:avLst/>
          </a:prstGeom>
        </p:spPr>
        <p:txBody>
          <a:bodyPr wrap="none">
            <a:spAutoFit/>
          </a:bodyPr>
          <a:lstStyle/>
          <a:p>
            <a:pPr indent="267970" algn="just">
              <a:lnSpc>
                <a:spcPct val="125000"/>
              </a:lnSpc>
              <a:spcBef>
                <a:spcPts val="600"/>
              </a:spcBef>
              <a:spcAft>
                <a:spcPts val="60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脱</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机批处理系统</a:t>
            </a:r>
            <a:endParaRPr lang="zh-CN" altLang="zh-CN" sz="2000" kern="1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79" name="组合 78"/>
          <p:cNvGrpSpPr/>
          <p:nvPr/>
        </p:nvGrpSpPr>
        <p:grpSpPr>
          <a:xfrm>
            <a:off x="1598201" y="4654751"/>
            <a:ext cx="6072599" cy="1637839"/>
            <a:chOff x="0" y="0"/>
            <a:chExt cx="3496234" cy="731444"/>
          </a:xfrm>
        </p:grpSpPr>
        <p:sp>
          <p:nvSpPr>
            <p:cNvPr id="80" name="矩形 79"/>
            <p:cNvSpPr/>
            <p:nvPr/>
          </p:nvSpPr>
          <p:spPr>
            <a:xfrm>
              <a:off x="0" y="0"/>
              <a:ext cx="614477" cy="22669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a:solidFill>
                    <a:srgbClr val="000000"/>
                  </a:solidFill>
                  <a:effectLst/>
                  <a:ea typeface="宋体" panose="02010600030101010101" pitchFamily="2" charset="-122"/>
                  <a:cs typeface="Times New Roman" panose="02020603050405020304" pitchFamily="18" charset="0"/>
                </a:rPr>
                <a:t>输入机</a:t>
              </a:r>
              <a:endParaRPr lang="zh-CN" sz="1600" kern="100">
                <a:effectLst/>
                <a:ea typeface="宋体" panose="02010600030101010101" pitchFamily="2" charset="-122"/>
                <a:cs typeface="Times New Roman" panose="02020603050405020304" pitchFamily="18" charset="0"/>
              </a:endParaRPr>
            </a:p>
          </p:txBody>
        </p:sp>
        <p:sp>
          <p:nvSpPr>
            <p:cNvPr id="81" name="矩形 80"/>
            <p:cNvSpPr/>
            <p:nvPr/>
          </p:nvSpPr>
          <p:spPr>
            <a:xfrm>
              <a:off x="0" y="504749"/>
              <a:ext cx="614045" cy="226695"/>
            </a:xfrm>
            <a:prstGeom prst="rect">
              <a:avLst/>
            </a:prstGeom>
            <a:noFill/>
            <a:ln w="9525" cap="flat" cmpd="sng" algn="ctr">
              <a:solidFill>
                <a:sysClr val="windowText" lastClr="000000"/>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2" name="矩形 81"/>
            <p:cNvSpPr/>
            <p:nvPr/>
          </p:nvSpPr>
          <p:spPr>
            <a:xfrm>
              <a:off x="929031" y="277978"/>
              <a:ext cx="614045" cy="226695"/>
            </a:xfrm>
            <a:prstGeom prst="rect">
              <a:avLst/>
            </a:prstGeom>
            <a:noFill/>
            <a:ln w="9525" cap="flat" cmpd="sng" algn="ctr">
              <a:solidFill>
                <a:sysClr val="windowText" lastClr="000000"/>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卫星机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3" name="矩形 82"/>
            <p:cNvSpPr/>
            <p:nvPr/>
          </p:nvSpPr>
          <p:spPr>
            <a:xfrm>
              <a:off x="1887322" y="0"/>
              <a:ext cx="614045" cy="226695"/>
            </a:xfrm>
            <a:prstGeom prst="rect">
              <a:avLst/>
            </a:prstGeom>
            <a:noFill/>
            <a:ln w="9525" cap="flat" cmpd="sng" algn="ctr">
              <a:solidFill>
                <a:sysClr val="windowText" lastClr="000000"/>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磁带机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4" name="矩形 83"/>
            <p:cNvSpPr/>
            <p:nvPr/>
          </p:nvSpPr>
          <p:spPr>
            <a:xfrm>
              <a:off x="1887322" y="504749"/>
              <a:ext cx="614045" cy="226695"/>
            </a:xfrm>
            <a:prstGeom prst="rect">
              <a:avLst/>
            </a:prstGeom>
            <a:noFill/>
            <a:ln w="9525" cap="flat" cmpd="sng" algn="ctr">
              <a:solidFill>
                <a:sysClr val="windowText" lastClr="000000"/>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磁带机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5" name="矩形 84"/>
            <p:cNvSpPr/>
            <p:nvPr/>
          </p:nvSpPr>
          <p:spPr>
            <a:xfrm>
              <a:off x="2882189" y="146304"/>
              <a:ext cx="614045" cy="431597"/>
            </a:xfrm>
            <a:prstGeom prst="rect">
              <a:avLst/>
            </a:prstGeom>
            <a:solidFill>
              <a:schemeClr val="accent1">
                <a:lumMod val="20000"/>
                <a:lumOff val="80000"/>
              </a:schemeClr>
            </a:solidFill>
            <a:ln w="9525" cap="flat" cmpd="sng" algn="ctr">
              <a:solidFill>
                <a:sysClr val="windowText" lastClr="000000"/>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主机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sz="16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监督程序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6" name="直接箭头连接符 85"/>
            <p:cNvCxnSpPr/>
            <p:nvPr/>
          </p:nvCxnSpPr>
          <p:spPr>
            <a:xfrm>
              <a:off x="614477" y="102413"/>
              <a:ext cx="314986" cy="263347"/>
            </a:xfrm>
            <a:prstGeom prst="straightConnector1">
              <a:avLst/>
            </a:prstGeom>
            <a:ln w="9525">
              <a:solidFill>
                <a:schemeClr val="tx1"/>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H="1">
              <a:off x="614477" y="416966"/>
              <a:ext cx="314553" cy="219431"/>
            </a:xfrm>
            <a:prstGeom prst="straightConnector1">
              <a:avLst/>
            </a:prstGeom>
            <a:noFill/>
            <a:ln w="9525" cap="flat" cmpd="sng" algn="ctr">
              <a:solidFill>
                <a:sysClr val="windowText" lastClr="000000"/>
              </a:solidFill>
              <a:prstDash val="solid"/>
              <a:headEnd type="none" w="med" len="lg"/>
              <a:tailEnd type="triangle" w="med" len="lg"/>
            </a:ln>
            <a:effectLst/>
          </p:spPr>
        </p:cxnSp>
        <p:cxnSp>
          <p:nvCxnSpPr>
            <p:cNvPr id="88" name="直接箭头连接符 87"/>
            <p:cNvCxnSpPr/>
            <p:nvPr/>
          </p:nvCxnSpPr>
          <p:spPr>
            <a:xfrm flipH="1" flipV="1">
              <a:off x="1543507" y="416966"/>
              <a:ext cx="343535" cy="189865"/>
            </a:xfrm>
            <a:prstGeom prst="straightConnector1">
              <a:avLst/>
            </a:prstGeom>
            <a:noFill/>
            <a:ln w="9525" cap="flat" cmpd="sng" algn="ctr">
              <a:solidFill>
                <a:sysClr val="windowText" lastClr="000000"/>
              </a:solidFill>
              <a:prstDash val="solid"/>
              <a:headEnd type="none" w="med" len="lg"/>
              <a:tailEnd type="triangle" w="med" len="lg"/>
            </a:ln>
            <a:effectLst/>
          </p:spPr>
        </p:cxnSp>
        <p:cxnSp>
          <p:nvCxnSpPr>
            <p:cNvPr id="89" name="直接箭头连接符 88"/>
            <p:cNvCxnSpPr/>
            <p:nvPr/>
          </p:nvCxnSpPr>
          <p:spPr>
            <a:xfrm flipV="1">
              <a:off x="1543507" y="102413"/>
              <a:ext cx="343688" cy="262889"/>
            </a:xfrm>
            <a:prstGeom prst="straightConnector1">
              <a:avLst/>
            </a:prstGeom>
            <a:noFill/>
            <a:ln w="9525" cap="flat" cmpd="sng" algn="ctr">
              <a:solidFill>
                <a:sysClr val="windowText" lastClr="000000"/>
              </a:solidFill>
              <a:prstDash val="solid"/>
              <a:headEnd type="none" w="med" len="lg"/>
              <a:tailEnd type="triangle" w="med" len="lg"/>
            </a:ln>
            <a:effectLst/>
          </p:spPr>
        </p:cxnSp>
        <p:cxnSp>
          <p:nvCxnSpPr>
            <p:cNvPr id="90" name="直接箭头连接符 89"/>
            <p:cNvCxnSpPr/>
            <p:nvPr/>
          </p:nvCxnSpPr>
          <p:spPr>
            <a:xfrm flipH="1">
              <a:off x="2501799" y="416966"/>
              <a:ext cx="380594" cy="219075"/>
            </a:xfrm>
            <a:prstGeom prst="straightConnector1">
              <a:avLst/>
            </a:prstGeom>
            <a:noFill/>
            <a:ln w="9525" cap="flat" cmpd="sng" algn="ctr">
              <a:solidFill>
                <a:sysClr val="windowText" lastClr="000000"/>
              </a:solidFill>
              <a:prstDash val="solid"/>
              <a:headEnd type="none" w="med" len="lg"/>
              <a:tailEnd type="triangle" w="med" len="lg"/>
            </a:ln>
            <a:effectLst/>
          </p:spPr>
        </p:cxnSp>
        <p:cxnSp>
          <p:nvCxnSpPr>
            <p:cNvPr id="91" name="直接箭头连接符 90"/>
            <p:cNvCxnSpPr/>
            <p:nvPr/>
          </p:nvCxnSpPr>
          <p:spPr>
            <a:xfrm>
              <a:off x="2501799" y="102413"/>
              <a:ext cx="380365" cy="175260"/>
            </a:xfrm>
            <a:prstGeom prst="straightConnector1">
              <a:avLst/>
            </a:prstGeom>
            <a:noFill/>
            <a:ln w="9525" cap="flat" cmpd="sng" algn="ctr">
              <a:solidFill>
                <a:sysClr val="windowText" lastClr="000000"/>
              </a:solidFill>
              <a:prstDash val="solid"/>
              <a:headEnd type="none" w="med" len="lg"/>
              <a:tailEnd type="triangle" w="med" len="lg"/>
            </a:ln>
            <a:effectLst/>
          </p:spPr>
        </p:cxnSp>
      </p:grpSp>
      <p:sp>
        <p:nvSpPr>
          <p:cNvPr id="23" name="矩形 22"/>
          <p:cNvSpPr/>
          <p:nvPr/>
        </p:nvSpPr>
        <p:spPr>
          <a:xfrm>
            <a:off x="212711" y="1147719"/>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22088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5301" y="1367083"/>
            <a:ext cx="8739893" cy="1631216"/>
          </a:xfrm>
          <a:prstGeom prst="rect">
            <a:avLst/>
          </a:prstGeom>
          <a:noFill/>
        </p:spPr>
        <p:txBody>
          <a:bodyPr wrap="non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计算机硬件的发展历史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b="1" dirty="0">
              <a:solidFill>
                <a:srgbClr val="002C6C"/>
              </a:solidFill>
              <a:latin typeface="华文楷体" panose="02010600040101010101" pitchFamily="2" charset="-122"/>
              <a:ea typeface="华文楷体" panose="02010600040101010101" pitchFamily="2" charset="-122"/>
            </a:endParaRPr>
          </a:p>
          <a:p>
            <a:r>
              <a:rPr lang="en-US" altLang="zh-CN" sz="2000" b="1" dirty="0">
                <a:solidFill>
                  <a:srgbClr val="002C6C"/>
                </a:solidFill>
                <a:latin typeface="华文楷体" panose="02010600040101010101" pitchFamily="2" charset="-122"/>
                <a:ea typeface="华文楷体" panose="02010600040101010101" pitchFamily="2" charset="-122"/>
              </a:rPr>
              <a:t>3</a:t>
            </a:r>
            <a:r>
              <a:rPr lang="zh-CN" altLang="zh-CN" sz="2000" b="1" dirty="0">
                <a:solidFill>
                  <a:srgbClr val="002C6C"/>
                </a:solidFill>
                <a:latin typeface="华文楷体" panose="02010600040101010101" pitchFamily="2" charset="-122"/>
                <a:ea typeface="华文楷体" panose="02010600040101010101" pitchFamily="2" charset="-122"/>
              </a:rPr>
              <a:t>）</a:t>
            </a:r>
            <a:r>
              <a:rPr lang="en-US" altLang="zh-CN" sz="2000" b="1" dirty="0">
                <a:solidFill>
                  <a:srgbClr val="002C6C"/>
                </a:solidFill>
                <a:latin typeface="华文楷体" panose="02010600040101010101" pitchFamily="2" charset="-122"/>
                <a:ea typeface="华文楷体" panose="02010600040101010101" pitchFamily="2" charset="-122"/>
              </a:rPr>
              <a:t>1960</a:t>
            </a:r>
            <a:r>
              <a:rPr lang="zh-CN" altLang="zh-CN" sz="2000" b="1" dirty="0">
                <a:solidFill>
                  <a:srgbClr val="002C6C"/>
                </a:solidFill>
                <a:latin typeface="华文楷体" panose="02010600040101010101" pitchFamily="2" charset="-122"/>
                <a:ea typeface="华文楷体" panose="02010600040101010101" pitchFamily="2" charset="-122"/>
              </a:rPr>
              <a:t>年代后期</a:t>
            </a:r>
            <a:r>
              <a:rPr lang="en-US" altLang="zh-CN" sz="2000" b="1" dirty="0">
                <a:solidFill>
                  <a:srgbClr val="002C6C"/>
                </a:solidFill>
                <a:latin typeface="华文楷体" panose="02010600040101010101" pitchFamily="2" charset="-122"/>
                <a:ea typeface="华文楷体" panose="02010600040101010101" pitchFamily="2" charset="-122"/>
              </a:rPr>
              <a:t>~1970</a:t>
            </a:r>
            <a:r>
              <a:rPr lang="zh-CN" altLang="zh-CN" sz="2000" b="1" dirty="0">
                <a:solidFill>
                  <a:srgbClr val="002C6C"/>
                </a:solidFill>
                <a:latin typeface="华文楷体" panose="02010600040101010101" pitchFamily="2" charset="-122"/>
                <a:ea typeface="华文楷体" panose="02010600040101010101" pitchFamily="2" charset="-122"/>
              </a:rPr>
              <a:t>年代中期：第</a:t>
            </a:r>
            <a:r>
              <a:rPr lang="en-US" altLang="zh-CN" sz="2000" b="1" dirty="0">
                <a:solidFill>
                  <a:srgbClr val="002C6C"/>
                </a:solidFill>
                <a:latin typeface="华文楷体" panose="02010600040101010101" pitchFamily="2" charset="-122"/>
                <a:ea typeface="华文楷体" panose="02010600040101010101" pitchFamily="2" charset="-122"/>
              </a:rPr>
              <a:t>3</a:t>
            </a:r>
            <a:r>
              <a:rPr lang="zh-CN" altLang="zh-CN" sz="2000" b="1" dirty="0">
                <a:solidFill>
                  <a:srgbClr val="002C6C"/>
                </a:solidFill>
                <a:latin typeface="华文楷体" panose="02010600040101010101" pitchFamily="2" charset="-122"/>
                <a:ea typeface="华文楷体" panose="02010600040101010101" pitchFamily="2" charset="-122"/>
              </a:rPr>
              <a:t>代计算机，集成电路成为硬件的主流，</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zh-CN" altLang="zh-CN" sz="2000" b="1" dirty="0">
                <a:solidFill>
                  <a:srgbClr val="002C6C"/>
                </a:solidFill>
                <a:latin typeface="华文楷体" panose="02010600040101010101" pitchFamily="2" charset="-122"/>
                <a:ea typeface="华文楷体" panose="02010600040101010101" pitchFamily="2" charset="-122"/>
              </a:rPr>
              <a:t>产生了以</a:t>
            </a:r>
            <a:r>
              <a:rPr lang="zh-CN" altLang="zh-CN" sz="2000" b="1" dirty="0">
                <a:solidFill>
                  <a:srgbClr val="FF0000"/>
                </a:solidFill>
                <a:latin typeface="华文楷体" panose="02010600040101010101" pitchFamily="2" charset="-122"/>
                <a:ea typeface="华文楷体" panose="02010600040101010101" pitchFamily="2" charset="-122"/>
              </a:rPr>
              <a:t>多道程序系统</a:t>
            </a:r>
            <a:r>
              <a:rPr lang="zh-CN" altLang="zh-CN" sz="2000" b="1" dirty="0">
                <a:solidFill>
                  <a:srgbClr val="002C6C"/>
                </a:solidFill>
                <a:latin typeface="华文楷体" panose="02010600040101010101" pitchFamily="2" charset="-122"/>
                <a:ea typeface="华文楷体" panose="02010600040101010101" pitchFamily="2" charset="-122"/>
              </a:rPr>
              <a:t>为代表的通用操作系统。</a:t>
            </a:r>
          </a:p>
          <a:p>
            <a:endParaRPr lang="zh-CN" altLang="en-US" b="1" dirty="0">
              <a:solidFill>
                <a:srgbClr val="002C6C"/>
              </a:solidFill>
              <a:latin typeface="华文楷体" panose="02010600040101010101" pitchFamily="2" charset="-122"/>
              <a:ea typeface="华文楷体" panose="02010600040101010101" pitchFamily="2" charset="-122"/>
            </a:endParaRPr>
          </a:p>
        </p:txBody>
      </p:sp>
      <p:grpSp>
        <p:nvGrpSpPr>
          <p:cNvPr id="10" name="组合 9"/>
          <p:cNvGrpSpPr/>
          <p:nvPr/>
        </p:nvGrpSpPr>
        <p:grpSpPr>
          <a:xfrm>
            <a:off x="5365252" y="2834640"/>
            <a:ext cx="3289300" cy="3010859"/>
            <a:chOff x="0" y="0"/>
            <a:chExt cx="2189480" cy="2138680"/>
          </a:xfrm>
        </p:grpSpPr>
        <p:pic>
          <p:nvPicPr>
            <p:cNvPr id="11" name="图片 10" descr="https://ss3.bdstatic.com/70cFv8Sh_Q1YnxGkpoWK1HF6hhy/it/u=1560705970,3848461971&amp;fm=26&amp;gp=0.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425" y="0"/>
              <a:ext cx="1295400" cy="1727835"/>
            </a:xfrm>
            <a:prstGeom prst="rect">
              <a:avLst/>
            </a:prstGeom>
            <a:noFill/>
            <a:ln>
              <a:noFill/>
            </a:ln>
          </p:spPr>
        </p:pic>
        <p:sp>
          <p:nvSpPr>
            <p:cNvPr id="12" name="矩形 11"/>
            <p:cNvSpPr/>
            <p:nvPr/>
          </p:nvSpPr>
          <p:spPr>
            <a:xfrm>
              <a:off x="0" y="1905000"/>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a:t>
              </a:r>
              <a:r>
                <a:rPr lang="zh-CN" sz="1400" kern="100" dirty="0">
                  <a:solidFill>
                    <a:srgbClr val="000000"/>
                  </a:solidFill>
                  <a:effectLst/>
                  <a:ea typeface="Times New Roman" panose="02020603050405020304" pitchFamily="18" charset="0"/>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集成电路计算机</a:t>
              </a:r>
              <a:endParaRPr lang="zh-CN" sz="1400" kern="100" dirty="0">
                <a:effectLst/>
                <a:ea typeface="宋体" panose="02010600030101010101" pitchFamily="2" charset="-122"/>
                <a:cs typeface="Times New Roman" panose="02020603050405020304" pitchFamily="18" charset="0"/>
              </a:endParaRPr>
            </a:p>
          </p:txBody>
        </p:sp>
      </p:grpSp>
      <p:sp>
        <p:nvSpPr>
          <p:cNvPr id="3" name="矩形 2"/>
          <p:cNvSpPr/>
          <p:nvPr/>
        </p:nvSpPr>
        <p:spPr>
          <a:xfrm>
            <a:off x="665740" y="3441802"/>
            <a:ext cx="4572000" cy="1631216"/>
          </a:xfrm>
          <a:prstGeom prst="rect">
            <a:avLst/>
          </a:prstGeom>
        </p:spPr>
        <p:txBody>
          <a:bodyPr>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计算机软件</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技术的进一步发展，尤其是操作系统的逐步成熟是第三代计算机的显著特点。</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多处理机</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虚拟存储器</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系统以及面向用户的应用软件的发展，大大丰富了计算机软件资源。</a:t>
            </a:r>
            <a:endParaRPr lang="zh-CN" altLang="en-US" sz="2000" b="1" dirty="0">
              <a:latin typeface="华文楷体" panose="02010600040101010101" pitchFamily="2" charset="-122"/>
              <a:ea typeface="华文楷体" panose="02010600040101010101" pitchFamily="2" charset="-122"/>
            </a:endParaRPr>
          </a:p>
        </p:txBody>
      </p:sp>
      <p:sp>
        <p:nvSpPr>
          <p:cNvPr id="9" name="矩形 8"/>
          <p:cNvSpPr/>
          <p:nvPr/>
        </p:nvSpPr>
        <p:spPr>
          <a:xfrm>
            <a:off x="405922" y="147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8413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A2886CC-BEAC-44D4-935B-37915DFFC030}"/>
              </a:ext>
            </a:extLst>
          </p:cNvPr>
          <p:cNvSpPr>
            <a:spLocks noGrp="1"/>
          </p:cNvSpPr>
          <p:nvPr>
            <p:ph type="body" sz="quarter" idx="12"/>
          </p:nvPr>
        </p:nvSpPr>
        <p:spPr/>
        <p:txBody>
          <a:bodyPr/>
          <a:lstStyle/>
          <a:p>
            <a:r>
              <a:rPr lang="zh-CN" altLang="en-US" dirty="0"/>
              <a:t>课程情况</a:t>
            </a:r>
          </a:p>
        </p:txBody>
      </p:sp>
      <p:sp>
        <p:nvSpPr>
          <p:cNvPr id="3" name="内容占位符 2">
            <a:extLst>
              <a:ext uri="{FF2B5EF4-FFF2-40B4-BE49-F238E27FC236}">
                <a16:creationId xmlns:a16="http://schemas.microsoft.com/office/drawing/2014/main" id="{0F9576BB-F384-4CA3-98B9-E1E55DD3C2A1}"/>
              </a:ext>
            </a:extLst>
          </p:cNvPr>
          <p:cNvSpPr>
            <a:spLocks noGrp="1"/>
          </p:cNvSpPr>
          <p:nvPr>
            <p:ph sz="quarter" idx="13"/>
          </p:nvPr>
        </p:nvSpPr>
        <p:spPr>
          <a:xfrm>
            <a:off x="638177" y="1304138"/>
            <a:ext cx="8005763" cy="4786269"/>
          </a:xfrm>
        </p:spPr>
        <p:txBody>
          <a:bodyPr>
            <a:normAutofit/>
          </a:bodyPr>
          <a:lstStyle/>
          <a:p>
            <a:pPr marL="285750" indent="-285750">
              <a:buFont typeface="Wingdings" panose="05000000000000000000" pitchFamily="2" charset="2"/>
              <a:buChar char="l"/>
            </a:pPr>
            <a:r>
              <a:rPr lang="zh-CN" altLang="en-US" sz="2800" dirty="0">
                <a:latin typeface="黑体" panose="02010609060101010101" pitchFamily="49" charset="-122"/>
                <a:ea typeface="黑体" panose="02010609060101010101" pitchFamily="49" charset="-122"/>
              </a:rPr>
              <a:t>适用专业：计算机学院所有专业</a:t>
            </a:r>
            <a:endParaRPr lang="en-US" altLang="zh-CN" sz="28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sz="2800" dirty="0">
                <a:latin typeface="黑体" panose="02010609060101010101" pitchFamily="49" charset="-122"/>
                <a:ea typeface="黑体" panose="02010609060101010101" pitchFamily="49" charset="-122"/>
              </a:rPr>
              <a:t>先修课程</a:t>
            </a:r>
            <a:endParaRPr lang="en-US" altLang="zh-CN" sz="2800" dirty="0">
              <a:latin typeface="黑体" panose="02010609060101010101" pitchFamily="49" charset="-122"/>
              <a:ea typeface="黑体" panose="02010609060101010101" pitchFamily="49" charset="-122"/>
            </a:endParaRPr>
          </a:p>
          <a:p>
            <a:pPr marL="628642" lvl="1" indent="-285750">
              <a:buFont typeface="Wingdings" panose="05000000000000000000" pitchFamily="2" charset="2"/>
              <a:buChar char="l"/>
            </a:pPr>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程序设计语言、汇编程序设计、数据结构、组成原理、计算机基础</a:t>
            </a:r>
            <a:endParaRPr lang="en-US" altLang="zh-CN" sz="24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sz="2800" dirty="0">
                <a:latin typeface="黑体" panose="02010609060101010101" pitchFamily="49" charset="-122"/>
                <a:ea typeface="黑体" panose="02010609060101010101" pitchFamily="49" charset="-122"/>
              </a:rPr>
              <a:t>适用年级</a:t>
            </a:r>
            <a:endParaRPr lang="en-US" altLang="zh-CN" sz="2800" dirty="0">
              <a:latin typeface="黑体" panose="02010609060101010101" pitchFamily="49" charset="-122"/>
              <a:ea typeface="黑体" panose="02010609060101010101" pitchFamily="49" charset="-122"/>
            </a:endParaRPr>
          </a:p>
          <a:p>
            <a:pPr marL="628642" lvl="1" indent="-285750">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大三计算机学院所有专业本科生，具备一定的编程能力和专业基础知识。</a:t>
            </a:r>
            <a:endParaRPr lang="zh-CN" altLang="en-US" sz="2400" dirty="0"/>
          </a:p>
          <a:p>
            <a:endParaRPr lang="zh-CN" altLang="en-US" dirty="0"/>
          </a:p>
        </p:txBody>
      </p:sp>
    </p:spTree>
    <p:extLst>
      <p:ext uri="{BB962C8B-B14F-4D97-AF65-F5344CB8AC3E}">
        <p14:creationId xmlns:p14="http://schemas.microsoft.com/office/powerpoint/2010/main" val="2753705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7559" y="1438459"/>
            <a:ext cx="8392041" cy="1661993"/>
          </a:xfrm>
          <a:prstGeom prst="rect">
            <a:avLst/>
          </a:prstGeom>
          <a:noFill/>
        </p:spPr>
        <p:txBody>
          <a:bodyPr wrap="non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计算机硬件的发展历史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002C6C"/>
                </a:solidFill>
                <a:latin typeface="华文楷体" panose="02010600040101010101" pitchFamily="2" charset="-122"/>
                <a:ea typeface="华文楷体" panose="02010600040101010101" pitchFamily="2" charset="-122"/>
              </a:rPr>
              <a:t>4</a:t>
            </a:r>
            <a:r>
              <a:rPr lang="zh-CN" altLang="zh-CN" b="1" dirty="0">
                <a:solidFill>
                  <a:srgbClr val="002C6C"/>
                </a:solidFill>
                <a:latin typeface="华文楷体" panose="02010600040101010101" pitchFamily="2" charset="-122"/>
                <a:ea typeface="华文楷体" panose="02010600040101010101" pitchFamily="2" charset="-122"/>
              </a:rPr>
              <a:t>）</a:t>
            </a:r>
            <a:r>
              <a:rPr lang="en-US" altLang="zh-CN" sz="2000" b="1" dirty="0">
                <a:solidFill>
                  <a:srgbClr val="002C6C"/>
                </a:solidFill>
                <a:latin typeface="华文楷体" panose="02010600040101010101" pitchFamily="2" charset="-122"/>
                <a:ea typeface="华文楷体" panose="02010600040101010101" pitchFamily="2" charset="-122"/>
              </a:rPr>
              <a:t>1970</a:t>
            </a:r>
            <a:r>
              <a:rPr lang="zh-CN" altLang="zh-CN" sz="2000" b="1" dirty="0">
                <a:solidFill>
                  <a:srgbClr val="002C6C"/>
                </a:solidFill>
                <a:latin typeface="华文楷体" panose="02010600040101010101" pitchFamily="2" charset="-122"/>
                <a:ea typeface="华文楷体" panose="02010600040101010101" pitchFamily="2" charset="-122"/>
              </a:rPr>
              <a:t>年代后期</a:t>
            </a:r>
            <a:r>
              <a:rPr lang="en-US" altLang="zh-CN" sz="2000" b="1" dirty="0">
                <a:solidFill>
                  <a:srgbClr val="002C6C"/>
                </a:solidFill>
                <a:latin typeface="华文楷体" panose="02010600040101010101" pitchFamily="2" charset="-122"/>
                <a:ea typeface="华文楷体" panose="02010600040101010101" pitchFamily="2" charset="-122"/>
              </a:rPr>
              <a:t>~</a:t>
            </a:r>
            <a:r>
              <a:rPr lang="zh-CN" altLang="zh-CN" sz="2000" b="1" dirty="0">
                <a:solidFill>
                  <a:srgbClr val="002C6C"/>
                </a:solidFill>
                <a:latin typeface="华文楷体" panose="02010600040101010101" pitchFamily="2" charset="-122"/>
                <a:ea typeface="华文楷体" panose="02010600040101010101" pitchFamily="2" charset="-122"/>
              </a:rPr>
              <a:t>现在：第</a:t>
            </a:r>
            <a:r>
              <a:rPr lang="en-US" altLang="zh-CN" sz="2000" b="1" dirty="0">
                <a:solidFill>
                  <a:srgbClr val="002C6C"/>
                </a:solidFill>
                <a:latin typeface="华文楷体" panose="02010600040101010101" pitchFamily="2" charset="-122"/>
                <a:ea typeface="华文楷体" panose="02010600040101010101" pitchFamily="2" charset="-122"/>
              </a:rPr>
              <a:t>4</a:t>
            </a:r>
            <a:r>
              <a:rPr lang="zh-CN" altLang="zh-CN" sz="2000" b="1" dirty="0">
                <a:solidFill>
                  <a:srgbClr val="002C6C"/>
                </a:solidFill>
                <a:latin typeface="华文楷体" panose="02010600040101010101" pitchFamily="2" charset="-122"/>
                <a:ea typeface="华文楷体" panose="02010600040101010101" pitchFamily="2" charset="-122"/>
              </a:rPr>
              <a:t>代计算机，大规模集成电路和超大规模集成</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zh-CN" altLang="zh-CN" sz="2000" b="1" dirty="0">
                <a:solidFill>
                  <a:srgbClr val="002C6C"/>
                </a:solidFill>
                <a:latin typeface="华文楷体" panose="02010600040101010101" pitchFamily="2" charset="-122"/>
                <a:ea typeface="华文楷体" panose="02010600040101010101" pitchFamily="2" charset="-122"/>
              </a:rPr>
              <a:t>电路是硬件的主流，分时系统、实时系统、嵌入式系统等适应不同应用场</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zh-CN" altLang="zh-CN" sz="2000" b="1" dirty="0">
                <a:solidFill>
                  <a:srgbClr val="002C6C"/>
                </a:solidFill>
                <a:latin typeface="华文楷体" panose="02010600040101010101" pitchFamily="2" charset="-122"/>
                <a:ea typeface="华文楷体" panose="02010600040101010101" pitchFamily="2" charset="-122"/>
              </a:rPr>
              <a:t>景的操作系统相继涌现。</a:t>
            </a:r>
          </a:p>
        </p:txBody>
      </p:sp>
      <p:grpSp>
        <p:nvGrpSpPr>
          <p:cNvPr id="10" name="组合 9"/>
          <p:cNvGrpSpPr/>
          <p:nvPr/>
        </p:nvGrpSpPr>
        <p:grpSpPr>
          <a:xfrm>
            <a:off x="4326345" y="2917514"/>
            <a:ext cx="3347971" cy="2905073"/>
            <a:chOff x="0" y="145415"/>
            <a:chExt cx="2255405" cy="2107565"/>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80" y="145415"/>
              <a:ext cx="1990725" cy="1990725"/>
            </a:xfrm>
            <a:prstGeom prst="rect">
              <a:avLst/>
            </a:prstGeom>
          </p:spPr>
        </p:pic>
        <p:sp>
          <p:nvSpPr>
            <p:cNvPr id="12" name="矩形 11"/>
            <p:cNvSpPr/>
            <p:nvPr/>
          </p:nvSpPr>
          <p:spPr>
            <a:xfrm>
              <a:off x="0" y="2019300"/>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代计算机</a:t>
              </a:r>
              <a:endParaRPr lang="zh-CN" sz="1400" kern="100" dirty="0">
                <a:effectLst/>
                <a:ea typeface="宋体" panose="02010600030101010101" pitchFamily="2" charset="-122"/>
                <a:cs typeface="Times New Roman" panose="02020603050405020304" pitchFamily="18" charset="0"/>
              </a:endParaRPr>
            </a:p>
          </p:txBody>
        </p:sp>
      </p:grpSp>
      <p:sp>
        <p:nvSpPr>
          <p:cNvPr id="3" name="矩形 2"/>
          <p:cNvSpPr/>
          <p:nvPr/>
        </p:nvSpPr>
        <p:spPr>
          <a:xfrm>
            <a:off x="495301" y="3547293"/>
            <a:ext cx="3919652" cy="1631216"/>
          </a:xfrm>
          <a:prstGeom prst="rect">
            <a:avLst/>
          </a:prstGeom>
        </p:spPr>
        <p:txBody>
          <a:bodyPr wrap="square">
            <a:spAutoFit/>
          </a:bodyPr>
          <a:lstStyle/>
          <a:p>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微型计算机体积小，价格便宜，使用方便</a:t>
            </a:r>
            <a:r>
              <a:rPr lang="zh-CN" altLang="zh-CN" sz="2000" b="1" dirty="0">
                <a:latin typeface="华文楷体" panose="02010600040101010101" pitchFamily="2" charset="-122"/>
                <a:ea typeface="华文楷体" panose="02010600040101010101" pitchFamily="2" charset="-122"/>
                <a:cs typeface="Arial" panose="020B0604020202020204" pitchFamily="34" charset="0"/>
              </a:rPr>
              <a:t>，掀起了计算机大普及的浪潮。</a:t>
            </a: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软件方面出现了数据库管理系统、网络管理系统和面向对象语言等</a:t>
            </a:r>
            <a:endParaRPr lang="zh-CN" altLang="en-US" sz="2000" b="1" dirty="0">
              <a:latin typeface="华文楷体" panose="02010600040101010101" pitchFamily="2" charset="-122"/>
              <a:ea typeface="华文楷体" panose="02010600040101010101" pitchFamily="2" charset="-122"/>
            </a:endParaRPr>
          </a:p>
        </p:txBody>
      </p:sp>
      <p:sp>
        <p:nvSpPr>
          <p:cNvPr id="9" name="矩形 8"/>
          <p:cNvSpPr/>
          <p:nvPr/>
        </p:nvSpPr>
        <p:spPr>
          <a:xfrm>
            <a:off x="318973" y="151942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09050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8546" y="1095512"/>
            <a:ext cx="4834345" cy="1015663"/>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6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多道程序系统</a:t>
            </a:r>
          </a:p>
        </p:txBody>
      </p:sp>
      <p:sp>
        <p:nvSpPr>
          <p:cNvPr id="7" name="Rectangle 33"/>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6"/>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703748" y="2294811"/>
            <a:ext cx="7942217" cy="1015663"/>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多道程序环境是指允许多个程序同时进入内存并运行，即同时把多个程序装入内存并交替地在</a:t>
            </a:r>
            <a:r>
              <a:rPr lang="en-US" altLang="zh-CN" sz="2000" b="1" dirty="0">
                <a:latin typeface="华文楷体" panose="02010600040101010101" pitchFamily="2" charset="-122"/>
                <a:ea typeface="华文楷体" panose="02010600040101010101" pitchFamily="2" charset="-122"/>
              </a:rPr>
              <a:t>CPU</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上运行，它们共享计算机系统中的各种硬、软件资源</a:t>
            </a:r>
            <a:endParaRPr lang="zh-CN" altLang="en-US" sz="2000" b="1" dirty="0">
              <a:latin typeface="华文楷体" panose="02010600040101010101" pitchFamily="2" charset="-122"/>
              <a:ea typeface="华文楷体" panose="02010600040101010101" pitchFamily="2" charset="-122"/>
            </a:endParaRPr>
          </a:p>
        </p:txBody>
      </p:sp>
      <p:pic>
        <p:nvPicPr>
          <p:cNvPr id="24" name="图片 23"/>
          <p:cNvPicPr/>
          <p:nvPr/>
        </p:nvPicPr>
        <p:blipFill>
          <a:blip r:embed="rId2">
            <a:extLst>
              <a:ext uri="{28A0092B-C50C-407E-A947-70E740481C1C}">
                <a14:useLocalDpi xmlns:a14="http://schemas.microsoft.com/office/drawing/2010/main" val="0"/>
              </a:ext>
            </a:extLst>
          </a:blip>
          <a:srcRect/>
          <a:stretch>
            <a:fillRect/>
          </a:stretch>
        </p:blipFill>
        <p:spPr bwMode="auto">
          <a:xfrm>
            <a:off x="3593471" y="3238849"/>
            <a:ext cx="4246662" cy="771759"/>
          </a:xfrm>
          <a:prstGeom prst="rect">
            <a:avLst/>
          </a:prstGeom>
          <a:noFill/>
          <a:ln>
            <a:noFill/>
          </a:ln>
        </p:spPr>
      </p:pic>
      <p:pic>
        <p:nvPicPr>
          <p:cNvPr id="25" name="图片 24"/>
          <p:cNvPicPr/>
          <p:nvPr/>
        </p:nvPicPr>
        <p:blipFill>
          <a:blip r:embed="rId3">
            <a:extLst>
              <a:ext uri="{28A0092B-C50C-407E-A947-70E740481C1C}">
                <a14:useLocalDpi xmlns:a14="http://schemas.microsoft.com/office/drawing/2010/main" val="0"/>
              </a:ext>
            </a:extLst>
          </a:blip>
          <a:srcRect/>
          <a:stretch>
            <a:fillRect/>
          </a:stretch>
        </p:blipFill>
        <p:spPr bwMode="auto">
          <a:xfrm>
            <a:off x="3742420" y="4269844"/>
            <a:ext cx="4097713" cy="2000472"/>
          </a:xfrm>
          <a:prstGeom prst="rect">
            <a:avLst/>
          </a:prstGeom>
          <a:noFill/>
          <a:ln>
            <a:noFill/>
          </a:ln>
        </p:spPr>
      </p:pic>
      <p:sp>
        <p:nvSpPr>
          <p:cNvPr id="6" name="矩形 5"/>
          <p:cNvSpPr/>
          <p:nvPr/>
        </p:nvSpPr>
        <p:spPr>
          <a:xfrm>
            <a:off x="847988" y="3386202"/>
            <a:ext cx="2492991" cy="477054"/>
          </a:xfrm>
          <a:prstGeom prst="rect">
            <a:avLst/>
          </a:prstGeom>
        </p:spPr>
        <p:txBody>
          <a:bodyPr wrap="none">
            <a:spAutoFit/>
          </a:bodyPr>
          <a:lstStyle/>
          <a:p>
            <a:pPr algn="ctr">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单道程序运行示意</a:t>
            </a: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847989" y="4272488"/>
            <a:ext cx="2492990" cy="400110"/>
          </a:xfrm>
          <a:prstGeom prst="rect">
            <a:avLst/>
          </a:prstGeom>
        </p:spPr>
        <p:txBody>
          <a:bodyPr wrap="none">
            <a:spAutoFit/>
          </a:bodyPr>
          <a:lstStyle/>
          <a:p>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多道程序运行示意</a:t>
            </a:r>
            <a:r>
              <a:rPr lang="zh-CN" altLang="en-US" sz="2000" b="1"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sp>
        <p:nvSpPr>
          <p:cNvPr id="13" name="矩形 12"/>
          <p:cNvSpPr/>
          <p:nvPr/>
        </p:nvSpPr>
        <p:spPr>
          <a:xfrm>
            <a:off x="209960" y="12063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76352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灯片编号占位符 5">
            <a:extLst>
              <a:ext uri="{FF2B5EF4-FFF2-40B4-BE49-F238E27FC236}">
                <a16:creationId xmlns:a16="http://schemas.microsoft.com/office/drawing/2014/main" id="{0D01D5ED-E40A-4122-9E90-336B01CA50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BAC4B93-00CF-41A1-8123-9E938493EB2E}" type="slidenum">
              <a:rPr kumimoji="0" lang="zh-CN" altLang="en-US" sz="1400"/>
              <a:pPr eaLnBrk="1" hangingPunct="1"/>
              <a:t>32</a:t>
            </a:fld>
            <a:endParaRPr kumimoji="0" lang="en-US" altLang="zh-CN" sz="1400"/>
          </a:p>
        </p:txBody>
      </p:sp>
      <p:sp>
        <p:nvSpPr>
          <p:cNvPr id="3077" name="Rectangle 1026">
            <a:extLst>
              <a:ext uri="{FF2B5EF4-FFF2-40B4-BE49-F238E27FC236}">
                <a16:creationId xmlns:a16="http://schemas.microsoft.com/office/drawing/2014/main" id="{F505D932-E5A0-4296-808C-90C6BA12FF6E}"/>
              </a:ext>
            </a:extLst>
          </p:cNvPr>
          <p:cNvSpPr>
            <a:spLocks noGrp="1" noChangeArrowheads="1"/>
          </p:cNvSpPr>
          <p:nvPr>
            <p:ph type="title"/>
          </p:nvPr>
        </p:nvSpPr>
        <p:spPr>
          <a:xfrm>
            <a:off x="609600" y="304800"/>
            <a:ext cx="7772400" cy="609600"/>
          </a:xfrm>
        </p:spPr>
        <p:txBody>
          <a:bodyPr>
            <a:normAutofit fontScale="90000"/>
          </a:bodyPr>
          <a:lstStyle/>
          <a:p>
            <a:pPr eaLnBrk="1" hangingPunct="1"/>
            <a:r>
              <a:rPr lang="zh-CN" altLang="en-US">
                <a:latin typeface="宋体" panose="02010600030101010101" pitchFamily="2" charset="-122"/>
              </a:rPr>
              <a:t>单道和</a:t>
            </a:r>
            <a:r>
              <a:rPr lang="zh-CN" altLang="en-US">
                <a:latin typeface="Times New Roman" panose="02020603050405020304" pitchFamily="18" charset="0"/>
              </a:rPr>
              <a:t>多道</a:t>
            </a:r>
            <a:r>
              <a:rPr lang="zh-CN" altLang="en-US">
                <a:latin typeface="宋体" panose="02010600030101010101" pitchFamily="2" charset="-122"/>
              </a:rPr>
              <a:t>程序工作过程比较</a:t>
            </a:r>
          </a:p>
        </p:txBody>
      </p:sp>
      <p:graphicFrame>
        <p:nvGraphicFramePr>
          <p:cNvPr id="3074" name="Object 1028">
            <a:extLst>
              <a:ext uri="{FF2B5EF4-FFF2-40B4-BE49-F238E27FC236}">
                <a16:creationId xmlns:a16="http://schemas.microsoft.com/office/drawing/2014/main" id="{7B6620C1-3A92-40A8-BF69-C5FD0F99CD5A}"/>
              </a:ext>
            </a:extLst>
          </p:cNvPr>
          <p:cNvGraphicFramePr>
            <a:graphicFrameLocks noChangeAspect="1"/>
          </p:cNvGraphicFramePr>
          <p:nvPr/>
        </p:nvGraphicFramePr>
        <p:xfrm>
          <a:off x="762000" y="1066800"/>
          <a:ext cx="7620000" cy="1676400"/>
        </p:xfrm>
        <a:graphic>
          <a:graphicData uri="http://schemas.openxmlformats.org/presentationml/2006/ole">
            <mc:AlternateContent xmlns:mc="http://schemas.openxmlformats.org/markup-compatibility/2006">
              <mc:Choice xmlns:v="urn:schemas-microsoft-com:vml" Requires="v">
                <p:oleObj spid="_x0000_s3094" name="位图图像" r:id="rId4" imgW="3726815" imgH="1742214" progId="Paint.Picture">
                  <p:embed/>
                </p:oleObj>
              </mc:Choice>
              <mc:Fallback>
                <p:oleObj name="位图图像" r:id="rId4" imgW="3726815" imgH="1742214" progId="Paint.Picture">
                  <p:embed/>
                  <p:pic>
                    <p:nvPicPr>
                      <p:cNvPr id="3074" name="Object 1028">
                        <a:extLst>
                          <a:ext uri="{FF2B5EF4-FFF2-40B4-BE49-F238E27FC236}">
                            <a16:creationId xmlns:a16="http://schemas.microsoft.com/office/drawing/2014/main" id="{7B6620C1-3A92-40A8-BF69-C5FD0F99C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066800"/>
                        <a:ext cx="76200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1029">
            <a:extLst>
              <a:ext uri="{FF2B5EF4-FFF2-40B4-BE49-F238E27FC236}">
                <a16:creationId xmlns:a16="http://schemas.microsoft.com/office/drawing/2014/main" id="{52A0F6E5-191E-4D8F-8B78-F7BE32675279}"/>
              </a:ext>
            </a:extLst>
          </p:cNvPr>
          <p:cNvGraphicFramePr>
            <a:graphicFrameLocks noChangeAspect="1"/>
          </p:cNvGraphicFramePr>
          <p:nvPr/>
        </p:nvGraphicFramePr>
        <p:xfrm>
          <a:off x="762000" y="2971800"/>
          <a:ext cx="7772400" cy="3352800"/>
        </p:xfrm>
        <a:graphic>
          <a:graphicData uri="http://schemas.openxmlformats.org/presentationml/2006/ole">
            <mc:AlternateContent xmlns:mc="http://schemas.openxmlformats.org/markup-compatibility/2006">
              <mc:Choice xmlns:v="urn:schemas-microsoft-com:vml" Requires="v">
                <p:oleObj spid="_x0000_s3095" name="位图图像" r:id="rId6" imgW="4744788" imgH="2648454" progId="Paint.Picture">
                  <p:embed/>
                </p:oleObj>
              </mc:Choice>
              <mc:Fallback>
                <p:oleObj name="位图图像" r:id="rId6" imgW="4744788" imgH="2648454" progId="Paint.Picture">
                  <p:embed/>
                  <p:pic>
                    <p:nvPicPr>
                      <p:cNvPr id="3075" name="Object 1029">
                        <a:extLst>
                          <a:ext uri="{FF2B5EF4-FFF2-40B4-BE49-F238E27FC236}">
                            <a16:creationId xmlns:a16="http://schemas.microsoft.com/office/drawing/2014/main" id="{52A0F6E5-191E-4D8F-8B78-F7BE326752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2971800"/>
                        <a:ext cx="77724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0E4F39C-1B69-4D25-BA32-3BCA816C3C36}"/>
              </a:ext>
            </a:extLst>
          </p:cNvPr>
          <p:cNvSpPr>
            <a:spLocks noGrp="1"/>
          </p:cNvSpPr>
          <p:nvPr>
            <p:ph type="body" sz="quarter" idx="12"/>
          </p:nvPr>
        </p:nvSpPr>
        <p:spPr/>
        <p:txBody>
          <a:bodyPr/>
          <a:lstStyle/>
          <a:p>
            <a:r>
              <a:rPr lang="zh-CN" altLang="en-US" dirty="0">
                <a:latin typeface="Times New Roman" panose="02020603050405020304" pitchFamily="18" charset="0"/>
              </a:rPr>
              <a:t>多道运行的特点</a:t>
            </a:r>
            <a:endParaRPr lang="zh-CN" altLang="en-US" dirty="0"/>
          </a:p>
        </p:txBody>
      </p:sp>
      <p:sp>
        <p:nvSpPr>
          <p:cNvPr id="3" name="内容占位符 2">
            <a:extLst>
              <a:ext uri="{FF2B5EF4-FFF2-40B4-BE49-F238E27FC236}">
                <a16:creationId xmlns:a16="http://schemas.microsoft.com/office/drawing/2014/main" id="{9441A342-35EF-4508-B1FF-43AC58B4B874}"/>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152316E6-91BE-4DC5-B6FE-8B5B6765FD53}"/>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zh-CN" altLang="en-US">
                <a:latin typeface="宋体" panose="02010600030101010101" pitchFamily="2" charset="-122"/>
              </a:rPr>
              <a:t>宏观上并行：同时有多道程序有内存运行，某一时间段上，各道程序不同程度地向前推进。</a:t>
            </a:r>
          </a:p>
          <a:p>
            <a:pPr>
              <a:buFontTx/>
              <a:buChar char="•"/>
            </a:pPr>
            <a:r>
              <a:rPr lang="zh-CN" altLang="en-US">
                <a:latin typeface="宋体" panose="02010600030101010101" pitchFamily="2" charset="-122"/>
              </a:rPr>
              <a:t>微观上串行：任一时刻最多只有一道作业占用</a:t>
            </a:r>
            <a:r>
              <a:rPr lang="en-US" altLang="zh-CN">
                <a:latin typeface="宋体" panose="02010600030101010101" pitchFamily="2" charset="-122"/>
              </a:rPr>
              <a:t>CPU，</a:t>
            </a:r>
            <a:r>
              <a:rPr lang="zh-CN" altLang="en-US">
                <a:latin typeface="宋体" panose="02010600030101010101" pitchFamily="2" charset="-122"/>
              </a:rPr>
              <a:t>多道程序交替使用</a:t>
            </a:r>
            <a:r>
              <a:rPr lang="en-US" altLang="zh-CN">
                <a:latin typeface="宋体" panose="02010600030101010101" pitchFamily="2" charset="-122"/>
              </a:rPr>
              <a:t>CPU 。</a:t>
            </a:r>
            <a:endParaRPr lang="zh-CN" altLang="en-US">
              <a:latin typeface="宋体" panose="02010600030101010101" pitchFamily="2" charset="-122"/>
            </a:endParaRPr>
          </a:p>
          <a:p>
            <a:endParaRPr lang="zh-CN" altLang="en-US" dirty="0"/>
          </a:p>
        </p:txBody>
      </p:sp>
    </p:spTree>
    <p:extLst>
      <p:ext uri="{BB962C8B-B14F-4D97-AF65-F5344CB8AC3E}">
        <p14:creationId xmlns:p14="http://schemas.microsoft.com/office/powerpoint/2010/main" val="2384017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7532" y="1209634"/>
            <a:ext cx="4630493" cy="5416868"/>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sz="2000" b="1" dirty="0">
                <a:solidFill>
                  <a:srgbClr val="6C0000"/>
                </a:solidFill>
                <a:latin typeface="华文楷体" panose="02010600040101010101" pitchFamily="2" charset="-122"/>
                <a:ea typeface="华文楷体" panose="02010600040101010101" pitchFamily="2" charset="-122"/>
              </a:rPr>
              <a:t>  </a:t>
            </a:r>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a:t>
            </a:r>
            <a:r>
              <a:rPr lang="zh-CN" altLang="en-US" sz="2000" b="1" dirty="0">
                <a:solidFill>
                  <a:srgbClr val="6C0000"/>
                </a:solidFill>
                <a:latin typeface="华文楷体" panose="02010600040101010101" pitchFamily="2" charset="-122"/>
                <a:ea typeface="华文楷体" panose="02010600040101010101" pitchFamily="2" charset="-122"/>
              </a:rPr>
              <a:t>分时操作系统</a:t>
            </a:r>
            <a:endParaRPr lang="en-US" altLang="zh-CN" sz="2000" b="1" dirty="0">
              <a:solidFill>
                <a:srgbClr val="6C0000"/>
              </a:solidFill>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计算机系统把</a:t>
            </a:r>
            <a:r>
              <a:rPr lang="en-US" altLang="zh-CN" sz="2000" b="1" dirty="0">
                <a:latin typeface="华文楷体" panose="02010600040101010101" pitchFamily="2" charset="-122"/>
                <a:ea typeface="华文楷体" panose="02010600040101010101" pitchFamily="2" charset="-122"/>
              </a:rPr>
              <a:t>CPU</a:t>
            </a:r>
            <a:r>
              <a:rPr lang="zh-CN" altLang="zh-CN" sz="2000" b="1" dirty="0">
                <a:latin typeface="华文楷体" panose="02010600040101010101" pitchFamily="2" charset="-122"/>
                <a:ea typeface="华文楷体" panose="02010600040101010101" pitchFamily="2" charset="-122"/>
              </a:rPr>
              <a:t>的时间划分成时间片，轮流分配给各个程序供它执行时使用，同时将程序执行的情况及时通过联机终端反馈给用户实现用户与程序执行的交互</a:t>
            </a:r>
            <a:r>
              <a:rPr lang="zh-CN" altLang="en-US" sz="2000" b="1" dirty="0">
                <a:latin typeface="华文楷体" panose="02010600040101010101" pitchFamily="2" charset="-122"/>
                <a:ea typeface="华文楷体" panose="02010600040101010101" pitchFamily="2" charset="-122"/>
              </a:rPr>
              <a:t>。分时系统的特点包括：</a:t>
            </a:r>
            <a:endParaRPr lang="en-US" altLang="zh-CN" sz="2000" b="1" dirty="0">
              <a:latin typeface="华文楷体" panose="02010600040101010101" pitchFamily="2" charset="-122"/>
              <a:ea typeface="华文楷体" panose="02010600040101010101" pitchFamily="2" charset="-122"/>
            </a:endParaRPr>
          </a:p>
          <a:p>
            <a:endParaRPr lang="en-US" altLang="zh-CN" sz="20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l"/>
            </a:pPr>
            <a:r>
              <a:rPr lang="en-US" altLang="zh-CN" sz="2000" b="1" dirty="0">
                <a:latin typeface="华文楷体" panose="02010600040101010101" pitchFamily="2" charset="-122"/>
                <a:ea typeface="华文楷体" panose="02010600040101010101" pitchFamily="2" charset="-122"/>
              </a:rPr>
              <a:t>    </a:t>
            </a:r>
            <a:r>
              <a:rPr lang="zh-CN" altLang="zh-CN" sz="2000" b="1" dirty="0">
                <a:solidFill>
                  <a:srgbClr val="002C6C"/>
                </a:solidFill>
                <a:latin typeface="华文楷体" panose="02010600040101010101" pitchFamily="2" charset="-122"/>
                <a:ea typeface="华文楷体" panose="02010600040101010101" pitchFamily="2" charset="-122"/>
              </a:rPr>
              <a:t>同时性</a:t>
            </a:r>
            <a:r>
              <a:rPr lang="en-US" altLang="zh-CN" sz="2000" b="1" dirty="0">
                <a:solidFill>
                  <a:srgbClr val="002C6C"/>
                </a:solidFill>
                <a:latin typeface="华文楷体" panose="02010600040101010101" pitchFamily="2" charset="-122"/>
                <a:ea typeface="华文楷体" panose="02010600040101010101" pitchFamily="2" charset="-122"/>
              </a:rPr>
              <a:t> </a:t>
            </a:r>
          </a:p>
          <a:p>
            <a:pPr marL="342900" lvl="0" indent="-342900">
              <a:buFont typeface="Wingdings" panose="05000000000000000000" pitchFamily="2" charset="2"/>
              <a:buChar char="l"/>
            </a:pPr>
            <a:r>
              <a:rPr lang="en-US" altLang="zh-CN" sz="2000" b="1" dirty="0">
                <a:solidFill>
                  <a:srgbClr val="002C6C"/>
                </a:solidFill>
                <a:latin typeface="华文楷体" panose="02010600040101010101" pitchFamily="2" charset="-122"/>
                <a:ea typeface="华文楷体" panose="02010600040101010101" pitchFamily="2" charset="-122"/>
              </a:rPr>
              <a:t>    </a:t>
            </a:r>
            <a:r>
              <a:rPr lang="zh-CN" altLang="en-US" sz="2000" b="1" dirty="0">
                <a:solidFill>
                  <a:srgbClr val="002C6C"/>
                </a:solidFill>
                <a:latin typeface="华文楷体" panose="02010600040101010101" pitchFamily="2" charset="-122"/>
                <a:ea typeface="华文楷体" panose="02010600040101010101" pitchFamily="2" charset="-122"/>
              </a:rPr>
              <a:t>独立性</a:t>
            </a:r>
            <a:endParaRPr lang="en-US" altLang="zh-CN" sz="2000" b="1" dirty="0">
              <a:solidFill>
                <a:srgbClr val="002C6C"/>
              </a:solidFill>
              <a:latin typeface="华文楷体" panose="02010600040101010101" pitchFamily="2" charset="-122"/>
              <a:ea typeface="华文楷体" panose="02010600040101010101" pitchFamily="2" charset="-122"/>
            </a:endParaRPr>
          </a:p>
          <a:p>
            <a:pPr marL="342900" lvl="0" indent="-342900">
              <a:buFont typeface="Wingdings" panose="05000000000000000000" pitchFamily="2" charset="2"/>
              <a:buChar char="l"/>
            </a:pPr>
            <a:r>
              <a:rPr lang="en-US" altLang="zh-CN" sz="2000" b="1" dirty="0">
                <a:solidFill>
                  <a:srgbClr val="002C6C"/>
                </a:solidFill>
                <a:latin typeface="华文楷体" panose="02010600040101010101" pitchFamily="2" charset="-122"/>
                <a:ea typeface="华文楷体" panose="02010600040101010101" pitchFamily="2" charset="-122"/>
              </a:rPr>
              <a:t>    </a:t>
            </a:r>
            <a:r>
              <a:rPr lang="zh-CN" altLang="zh-CN" sz="2000" b="1" dirty="0">
                <a:solidFill>
                  <a:srgbClr val="002C6C"/>
                </a:solidFill>
                <a:latin typeface="华文楷体" panose="02010600040101010101" pitchFamily="2" charset="-122"/>
                <a:ea typeface="华文楷体" panose="02010600040101010101" pitchFamily="2" charset="-122"/>
              </a:rPr>
              <a:t>及时性</a:t>
            </a:r>
            <a:r>
              <a:rPr lang="en-US" altLang="zh-CN" sz="2000" b="1" dirty="0">
                <a:solidFill>
                  <a:srgbClr val="002C6C"/>
                </a:solidFill>
                <a:latin typeface="华文楷体" panose="02010600040101010101" pitchFamily="2" charset="-122"/>
                <a:ea typeface="华文楷体" panose="02010600040101010101" pitchFamily="2" charset="-122"/>
              </a:rPr>
              <a:t> </a:t>
            </a:r>
          </a:p>
          <a:p>
            <a:pPr marL="342900" lvl="0" indent="-342900">
              <a:buFont typeface="Wingdings" panose="05000000000000000000" pitchFamily="2" charset="2"/>
              <a:buChar char="l"/>
            </a:pPr>
            <a:r>
              <a:rPr lang="en-US" altLang="zh-CN" sz="2000" b="1" dirty="0">
                <a:solidFill>
                  <a:srgbClr val="002C6C"/>
                </a:solidFill>
                <a:latin typeface="华文楷体" panose="02010600040101010101" pitchFamily="2" charset="-122"/>
                <a:ea typeface="华文楷体" panose="02010600040101010101" pitchFamily="2" charset="-122"/>
              </a:rPr>
              <a:t>    </a:t>
            </a:r>
            <a:r>
              <a:rPr lang="zh-CN" altLang="zh-CN" sz="2000" b="1" dirty="0">
                <a:solidFill>
                  <a:srgbClr val="002C6C"/>
                </a:solidFill>
                <a:latin typeface="华文楷体" panose="02010600040101010101" pitchFamily="2" charset="-122"/>
                <a:ea typeface="华文楷体" panose="02010600040101010101" pitchFamily="2" charset="-122"/>
              </a:rPr>
              <a:t>交互性</a:t>
            </a:r>
            <a:r>
              <a:rPr lang="en-US" altLang="zh-CN" sz="2000" b="1" dirty="0">
                <a:solidFill>
                  <a:srgbClr val="002C6C"/>
                </a:solidFill>
                <a:latin typeface="华文楷体" panose="02010600040101010101" pitchFamily="2" charset="-122"/>
                <a:ea typeface="华文楷体" panose="02010600040101010101" pitchFamily="2" charset="-122"/>
              </a:rPr>
              <a:t>  </a:t>
            </a:r>
            <a:endParaRPr lang="zh-CN" altLang="zh-CN" sz="2000" b="1" dirty="0">
              <a:solidFill>
                <a:srgbClr val="002C6C"/>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grpSp>
        <p:nvGrpSpPr>
          <p:cNvPr id="34" name="组合 33"/>
          <p:cNvGrpSpPr/>
          <p:nvPr/>
        </p:nvGrpSpPr>
        <p:grpSpPr>
          <a:xfrm>
            <a:off x="5128487" y="1751938"/>
            <a:ext cx="4276771" cy="3110275"/>
            <a:chOff x="0" y="0"/>
            <a:chExt cx="2858135" cy="2262505"/>
          </a:xfrm>
        </p:grpSpPr>
        <p:pic>
          <p:nvPicPr>
            <p:cNvPr id="35" name="图片 34" descr="https://timgsa.baidu.com/timg?image&amp;quality=80&amp;size=b9999_10000&amp;sec=1580151399864&amp;di=f2bafb207fabbb896b351d2a21926e29&amp;imgtype=jpg&amp;src=http%3A%2F%2Fimg4.imgtn.bdimg.com%2Fit%2Fu%3D3547951544%2C1784577025%26fm%3D214%26gp%3D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858135" cy="2123440"/>
            </a:xfrm>
            <a:prstGeom prst="rect">
              <a:avLst/>
            </a:prstGeom>
            <a:noFill/>
            <a:ln>
              <a:noFill/>
            </a:ln>
          </p:spPr>
        </p:pic>
        <p:sp>
          <p:nvSpPr>
            <p:cNvPr id="36" name="矩形 35"/>
            <p:cNvSpPr/>
            <p:nvPr/>
          </p:nvSpPr>
          <p:spPr>
            <a:xfrm>
              <a:off x="133350" y="2028825"/>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1-14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分时系统</a:t>
              </a:r>
              <a:endParaRPr lang="zh-CN" sz="1400" kern="100" dirty="0">
                <a:effectLst/>
                <a:ea typeface="宋体" panose="02010600030101010101" pitchFamily="2" charset="-122"/>
                <a:cs typeface="Times New Roman" panose="02020603050405020304" pitchFamily="18" charset="0"/>
              </a:endParaRPr>
            </a:p>
          </p:txBody>
        </p:sp>
      </p:grpSp>
      <p:sp>
        <p:nvSpPr>
          <p:cNvPr id="8" name="矩形 7"/>
          <p:cNvSpPr/>
          <p:nvPr/>
        </p:nvSpPr>
        <p:spPr>
          <a:xfrm>
            <a:off x="514484" y="12773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4008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5301" y="1159784"/>
            <a:ext cx="4271833" cy="5047536"/>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6C0000"/>
                </a:solidFill>
                <a:latin typeface="华文楷体" panose="02010600040101010101" pitchFamily="2" charset="-122"/>
                <a:ea typeface="华文楷体" panose="02010600040101010101" pitchFamily="2" charset="-122"/>
              </a:rPr>
              <a:t>2</a:t>
            </a:r>
            <a:r>
              <a:rPr lang="zh-CN" altLang="en-US" b="1" dirty="0">
                <a:solidFill>
                  <a:srgbClr val="6C0000"/>
                </a:solidFill>
                <a:latin typeface="华文楷体" panose="02010600040101010101" pitchFamily="2" charset="-122"/>
                <a:ea typeface="华文楷体" panose="02010600040101010101" pitchFamily="2" charset="-122"/>
              </a:rPr>
              <a:t>、</a:t>
            </a:r>
            <a:r>
              <a:rPr lang="zh-CN" altLang="zh-CN" sz="2000" b="1" dirty="0">
                <a:solidFill>
                  <a:srgbClr val="6C0000"/>
                </a:solidFill>
                <a:latin typeface="华文楷体" panose="02010600040101010101" pitchFamily="2" charset="-122"/>
                <a:ea typeface="华文楷体" panose="02010600040101010101" pitchFamily="2" charset="-122"/>
              </a:rPr>
              <a:t>实时操作系统</a:t>
            </a:r>
            <a:r>
              <a:rPr lang="en-US" altLang="zh-CN" sz="2000" b="1" dirty="0">
                <a:solidFill>
                  <a:srgbClr val="6C0000"/>
                </a:solidFill>
                <a:latin typeface="华文楷体" panose="02010600040101010101" pitchFamily="2" charset="-122"/>
                <a:ea typeface="华文楷体" panose="02010600040101010101" pitchFamily="2" charset="-122"/>
              </a:rPr>
              <a:t> </a:t>
            </a:r>
            <a:endParaRPr lang="zh-CN" altLang="zh-CN" sz="2000" b="1" dirty="0">
              <a:solidFill>
                <a:srgbClr val="6C0000"/>
              </a:solidFill>
              <a:latin typeface="华文楷体" panose="02010600040101010101" pitchFamily="2" charset="-122"/>
              <a:ea typeface="华文楷体" panose="02010600040101010101" pitchFamily="2" charset="-122"/>
            </a:endParaRPr>
          </a:p>
          <a:p>
            <a:r>
              <a:rPr lang="en-US" altLang="zh-CN" sz="2000" b="1" dirty="0">
                <a:solidFill>
                  <a:srgbClr val="6C0000"/>
                </a:solidFill>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调度计算机系统一切可利用的资源完成实时任务（数据处理和处理结果反馈），并控制计算机系统中的所有实时任务协调一致运行</a:t>
            </a:r>
            <a:r>
              <a:rPr lang="zh-CN" altLang="en-US" sz="2000" b="1" dirty="0">
                <a:latin typeface="华文楷体" panose="02010600040101010101" pitchFamily="2" charset="-122"/>
                <a:ea typeface="华文楷体" panose="02010600040101010101" pitchFamily="2" charset="-122"/>
              </a:rPr>
              <a:t>。实时系统的特点包括：</a:t>
            </a:r>
            <a:endParaRPr lang="en-US" altLang="zh-CN" sz="2000" b="1" dirty="0">
              <a:solidFill>
                <a:srgbClr val="6C0000"/>
              </a:solidFill>
              <a:latin typeface="华文楷体" panose="02010600040101010101" pitchFamily="2" charset="-122"/>
              <a:ea typeface="华文楷体" panose="02010600040101010101" pitchFamily="2" charset="-122"/>
            </a:endParaRPr>
          </a:p>
          <a:p>
            <a:pPr lvl="0"/>
            <a:endParaRPr lang="en-US" altLang="zh-CN" sz="2000" b="1" dirty="0">
              <a:solidFill>
                <a:srgbClr val="6C0000"/>
              </a:solidFill>
              <a:latin typeface="华文楷体" panose="02010600040101010101" pitchFamily="2" charset="-122"/>
              <a:ea typeface="华文楷体" panose="02010600040101010101" pitchFamily="2" charset="-122"/>
            </a:endParaRP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及时性</a:t>
            </a:r>
            <a:r>
              <a:rPr lang="en-US" altLang="zh-CN" sz="2000" b="1" dirty="0">
                <a:solidFill>
                  <a:srgbClr val="002C6C"/>
                </a:solidFill>
                <a:latin typeface="华文楷体" panose="02010600040101010101" pitchFamily="2" charset="-122"/>
                <a:ea typeface="华文楷体" panose="02010600040101010101" pitchFamily="2" charset="-122"/>
              </a:rPr>
              <a:t> </a:t>
            </a: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通用性</a:t>
            </a:r>
            <a:r>
              <a:rPr lang="en-US" altLang="zh-CN" sz="2000" b="1" dirty="0">
                <a:solidFill>
                  <a:srgbClr val="002C6C"/>
                </a:solidFill>
                <a:latin typeface="华文楷体" panose="02010600040101010101" pitchFamily="2" charset="-122"/>
                <a:ea typeface="华文楷体" panose="02010600040101010101" pitchFamily="2" charset="-122"/>
              </a:rPr>
              <a:t> </a:t>
            </a: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操作性</a:t>
            </a:r>
            <a:r>
              <a:rPr lang="en-US" altLang="zh-CN" sz="2000" b="1" dirty="0">
                <a:solidFill>
                  <a:srgbClr val="002C6C"/>
                </a:solidFill>
                <a:latin typeface="华文楷体" panose="02010600040101010101" pitchFamily="2" charset="-122"/>
                <a:ea typeface="华文楷体" panose="02010600040101010101" pitchFamily="2" charset="-122"/>
              </a:rPr>
              <a:t> </a:t>
            </a:r>
          </a:p>
          <a:p>
            <a:pPr marL="28575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可靠性</a:t>
            </a:r>
            <a:endParaRPr lang="en-US" altLang="zh-CN" sz="2000" b="1" dirty="0">
              <a:solidFill>
                <a:srgbClr val="002C6C"/>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5159828" y="2220603"/>
            <a:ext cx="3318510" cy="1866900"/>
          </a:xfrm>
          <a:prstGeom prst="rect">
            <a:avLst/>
          </a:prstGeom>
        </p:spPr>
      </p:pic>
      <p:sp>
        <p:nvSpPr>
          <p:cNvPr id="9" name="矩形 8"/>
          <p:cNvSpPr/>
          <p:nvPr/>
        </p:nvSpPr>
        <p:spPr>
          <a:xfrm>
            <a:off x="5724343" y="4345728"/>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1-15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飞行控制实时系统</a:t>
            </a:r>
            <a:endParaRPr lang="zh-CN" sz="1400" kern="100" dirty="0">
              <a:effectLst/>
              <a:ea typeface="宋体" panose="02010600030101010101" pitchFamily="2" charset="-122"/>
              <a:cs typeface="Times New Roman" panose="02020603050405020304" pitchFamily="18" charset="0"/>
            </a:endParaRPr>
          </a:p>
        </p:txBody>
      </p:sp>
      <p:sp>
        <p:nvSpPr>
          <p:cNvPr id="7" name="矩形 6"/>
          <p:cNvSpPr/>
          <p:nvPr/>
        </p:nvSpPr>
        <p:spPr>
          <a:xfrm>
            <a:off x="329186" y="1270667"/>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49512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5301" y="1176568"/>
            <a:ext cx="7406094" cy="4585871"/>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spcAft>
                <a:spcPts val="1200"/>
              </a:spcAft>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sz="2000" b="1" dirty="0">
                <a:solidFill>
                  <a:srgbClr val="6C0000"/>
                </a:solidFill>
                <a:latin typeface="华文楷体" panose="02010600040101010101" pitchFamily="2" charset="-122"/>
                <a:ea typeface="华文楷体" panose="02010600040101010101" pitchFamily="2" charset="-122"/>
              </a:rPr>
              <a:t>3</a:t>
            </a:r>
            <a:r>
              <a:rPr lang="zh-CN" altLang="zh-CN" sz="2000" b="1" dirty="0">
                <a:solidFill>
                  <a:srgbClr val="6C0000"/>
                </a:solidFill>
                <a:latin typeface="华文楷体" panose="02010600040101010101" pitchFamily="2" charset="-122"/>
                <a:ea typeface="华文楷体" panose="02010600040101010101" pitchFamily="2" charset="-122"/>
              </a:rPr>
              <a:t>、网络操作系统</a:t>
            </a:r>
            <a:endParaRPr lang="en-US" altLang="zh-CN" sz="2000" b="1" dirty="0">
              <a:solidFill>
                <a:srgbClr val="6C0000"/>
              </a:solidFill>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网络操作系统除了具有计算机系统软硬件资源管理与操作外，还须向计算机网络中计算机提供网络通信、网络资源共享和网络服务</a:t>
            </a:r>
            <a:r>
              <a:rPr lang="zh-CN" altLang="en-US" sz="2000" b="1" dirty="0">
                <a:latin typeface="华文楷体" panose="02010600040101010101" pitchFamily="2" charset="-122"/>
                <a:ea typeface="华文楷体" panose="02010600040101010101" pitchFamily="2" charset="-122"/>
              </a:rPr>
              <a:t>。其主要功能包括：</a:t>
            </a:r>
            <a:endParaRPr lang="zh-CN"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endParaRPr lang="zh-CN" altLang="zh-CN" sz="2000" b="1" dirty="0">
              <a:latin typeface="华文楷体" panose="02010600040101010101" pitchFamily="2" charset="-122"/>
              <a:ea typeface="华文楷体" panose="02010600040101010101" pitchFamily="2" charset="-122"/>
            </a:endParaRP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网络通信：在网络中的计算机之间实现无差错高效的数据传输。</a:t>
            </a: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资源管理：对网络中的所有软硬件资源实施有效管理，协调共享资源使用，保证数据的一致性、完整性。</a:t>
            </a: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网络管理：能高效地进行安全控制、性能监视、系统维护。</a:t>
            </a: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网络服务：提供如电子邮件、文件传输、共享设备等服务。</a:t>
            </a: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6" name="矩形 5"/>
          <p:cNvSpPr/>
          <p:nvPr/>
        </p:nvSpPr>
        <p:spPr>
          <a:xfrm>
            <a:off x="366715" y="128745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18664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8544" y="1024326"/>
            <a:ext cx="5081730" cy="2800767"/>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2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p>
          <a:p>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pPr lvl="0"/>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23156" y="2020091"/>
            <a:ext cx="2590453" cy="452303"/>
          </a:xfrm>
          <a:prstGeom prst="rect">
            <a:avLst/>
          </a:prstGeom>
        </p:spPr>
        <p:txBody>
          <a:bodyPr wrap="none">
            <a:spAutoFit/>
          </a:bodyPr>
          <a:lstStyle/>
          <a:p>
            <a:pPr indent="26797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4</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分布式操作系统</a:t>
            </a:r>
            <a:endParaRPr lang="zh-CN" altLang="zh-CN" sz="2000"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矩形 1"/>
          <p:cNvSpPr/>
          <p:nvPr/>
        </p:nvSpPr>
        <p:spPr>
          <a:xfrm>
            <a:off x="238624" y="2524075"/>
            <a:ext cx="8637448" cy="3554819"/>
          </a:xfrm>
          <a:prstGeom prst="rect">
            <a:avLst/>
          </a:prstGeom>
        </p:spPr>
        <p:txBody>
          <a:bodyPr wrap="square">
            <a:spAutoFit/>
          </a:bodyPr>
          <a:lstStyle/>
          <a:p>
            <a:pPr indent="266700"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分布式计算机系统是指由多台分散的计算机经网络连接而成的计算系统。其中的每台计算机既高度自治又相互协同，能在整个计算系统范围内实现资源管理、任务分配、并行地运行分布式程序。</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分布式操作系统具有以下特征：</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）统一管理：将分布式计算机系统作为一台计算机进行管理，实现管</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理的统一。</a:t>
            </a:r>
          </a:p>
          <a:p>
            <a:pPr indent="2667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）统一使用：所有资源统一分配与调度，实现统一使用。</a:t>
            </a:r>
          </a:p>
          <a:p>
            <a:pPr indent="2667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）统一界面：所有的计算机都有统一的用户操作接口，实现界面统一。</a:t>
            </a:r>
          </a:p>
          <a:p>
            <a:pPr indent="2667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）高容错性：任意一台计算机出错都不影响整个系统运行。</a:t>
            </a:r>
          </a:p>
          <a:p>
            <a:pPr indent="2667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5</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）并行运算：提供分布式程序在系统中多个节点上并行执行支持</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p>
        </p:txBody>
      </p:sp>
      <p:sp>
        <p:nvSpPr>
          <p:cNvPr id="8" name="矩形 7"/>
          <p:cNvSpPr/>
          <p:nvPr/>
        </p:nvSpPr>
        <p:spPr>
          <a:xfrm>
            <a:off x="314251" y="110541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23126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5495" y="1043295"/>
            <a:ext cx="4810459" cy="2893100"/>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p>
          <a:p>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pPr lvl="0"/>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375495" y="2135777"/>
            <a:ext cx="2356735" cy="400110"/>
          </a:xfrm>
          <a:prstGeom prst="rect">
            <a:avLst/>
          </a:prstGeom>
        </p:spPr>
        <p:txBody>
          <a:bodyPr wrap="none">
            <a:spAutoFit/>
          </a:bodyPr>
          <a:lstStyle/>
          <a:p>
            <a:r>
              <a:rPr lang="en-US" altLang="zh-CN" sz="2000" b="1" dirty="0">
                <a:solidFill>
                  <a:srgbClr val="6C0000"/>
                </a:solidFill>
                <a:latin typeface="华文楷体" panose="02010600040101010101" pitchFamily="2" charset="-122"/>
                <a:ea typeface="华文楷体" panose="02010600040101010101" pitchFamily="2" charset="-122"/>
              </a:rPr>
              <a:t>5</a:t>
            </a:r>
            <a:r>
              <a:rPr lang="zh-CN" altLang="zh-CN" sz="2000" b="1" dirty="0">
                <a:solidFill>
                  <a:srgbClr val="6C0000"/>
                </a:solidFill>
                <a:latin typeface="华文楷体" panose="02010600040101010101" pitchFamily="2" charset="-122"/>
                <a:ea typeface="华文楷体" panose="02010600040101010101" pitchFamily="2" charset="-122"/>
              </a:rPr>
              <a:t>、嵌入式操作系统</a:t>
            </a:r>
            <a:endParaRPr lang="zh-CN" altLang="zh-CN" sz="2000" dirty="0">
              <a:solidFill>
                <a:srgbClr val="6C0000"/>
              </a:solidFill>
              <a:latin typeface="华文楷体" panose="02010600040101010101" pitchFamily="2" charset="-122"/>
              <a:ea typeface="华文楷体" panose="02010600040101010101" pitchFamily="2" charset="-122"/>
            </a:endParaRPr>
          </a:p>
        </p:txBody>
      </p:sp>
      <p:sp>
        <p:nvSpPr>
          <p:cNvPr id="2" name="矩形 1"/>
          <p:cNvSpPr/>
          <p:nvPr/>
        </p:nvSpPr>
        <p:spPr>
          <a:xfrm>
            <a:off x="375495" y="2649244"/>
            <a:ext cx="8441934" cy="3554819"/>
          </a:xfrm>
          <a:prstGeom prst="rect">
            <a:avLst/>
          </a:prstGeom>
        </p:spPr>
        <p:txBody>
          <a:bodyPr wrap="square">
            <a:spAutoFit/>
          </a:bodyPr>
          <a:lstStyle/>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嵌入式操作系统具有以下特征：</a:t>
            </a:r>
          </a:p>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）微型化：由于嵌入式系统一般是应用于小型电子装置，系统资源相对有限，因此，嵌入式操作系统较之传统的操作系统要小得多。</a:t>
            </a:r>
          </a:p>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）专用性：由于嵌入式系统都是面向特定应用的，相应地，嵌入式操作系统必须也具有较强的专用性，精简传统操作系统中的多数功能。</a:t>
            </a:r>
          </a:p>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）实时性：嵌入式系统广泛应用于过程控制、数据采集与通信等要求迅速响应的场景，嵌入式操作系统应该具有</a:t>
            </a:r>
            <a:r>
              <a:rPr lang="zh-CN" altLang="zh-CN" sz="20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高实时性</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p>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）可靠性：嵌入式系统的高可靠性必然要求嵌入式操作系统具有高可靠性。</a:t>
            </a:r>
          </a:p>
        </p:txBody>
      </p:sp>
      <p:sp>
        <p:nvSpPr>
          <p:cNvPr id="8" name="矩形 7"/>
          <p:cNvSpPr/>
          <p:nvPr/>
        </p:nvSpPr>
        <p:spPr>
          <a:xfrm>
            <a:off x="287166" y="112186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05378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8752" y="1039142"/>
            <a:ext cx="8599802" cy="4124206"/>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p>
          <a:p>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云操作系统，也叫云管理平台，是以云计算、云存储技术作为支撑的操作系统，它是指构架于服务器、存储、网络等基础硬件资源和单机操作系统、中间件、数据库等基础软件之上的、管理海量的基础硬件、软件资源的云平台综合管理系统。</a:t>
            </a:r>
          </a:p>
          <a:p>
            <a:endParaRPr lang="zh-CN" altLang="zh-CN" sz="2400" b="1" dirty="0">
              <a:solidFill>
                <a:srgbClr val="6C0000"/>
              </a:solidFill>
              <a:latin typeface="华文楷体" panose="02010600040101010101" pitchFamily="2" charset="-122"/>
              <a:ea typeface="华文楷体" panose="02010600040101010101" pitchFamily="2" charset="-122"/>
            </a:endParaRPr>
          </a:p>
          <a:p>
            <a:pPr lvl="0"/>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495301" y="2118315"/>
            <a:ext cx="1643399" cy="400110"/>
          </a:xfrm>
          <a:prstGeom prst="rect">
            <a:avLst/>
          </a:prstGeom>
        </p:spPr>
        <p:txBody>
          <a:bodyPr wrap="none">
            <a:spAutoFit/>
          </a:bodyPr>
          <a:lstStyle/>
          <a:p>
            <a:r>
              <a:rPr lang="en-US" altLang="zh-CN" sz="2000" b="1" dirty="0">
                <a:solidFill>
                  <a:srgbClr val="6C0000"/>
                </a:solidFill>
                <a:latin typeface="华文楷体" panose="02010600040101010101" pitchFamily="2" charset="-122"/>
                <a:ea typeface="华文楷体" panose="02010600040101010101" pitchFamily="2" charset="-122"/>
              </a:rPr>
              <a:t>6.</a:t>
            </a:r>
            <a:r>
              <a:rPr lang="zh-CN" altLang="zh-CN" sz="2000" b="1" dirty="0">
                <a:solidFill>
                  <a:srgbClr val="6C0000"/>
                </a:solidFill>
                <a:latin typeface="华文楷体" panose="02010600040101010101" pitchFamily="2" charset="-122"/>
                <a:ea typeface="华文楷体" panose="02010600040101010101" pitchFamily="2" charset="-122"/>
              </a:rPr>
              <a:t>云操作系统</a:t>
            </a:r>
            <a:endParaRPr lang="zh-CN" altLang="zh-CN" sz="2000" dirty="0">
              <a:solidFill>
                <a:srgbClr val="6C0000"/>
              </a:solidFill>
              <a:latin typeface="华文楷体" panose="02010600040101010101" pitchFamily="2" charset="-122"/>
              <a:ea typeface="华文楷体" panose="02010600040101010101" pitchFamily="2" charset="-122"/>
            </a:endParaRPr>
          </a:p>
        </p:txBody>
      </p:sp>
      <p:sp>
        <p:nvSpPr>
          <p:cNvPr id="2" name="矩形 1"/>
          <p:cNvSpPr/>
          <p:nvPr/>
        </p:nvSpPr>
        <p:spPr>
          <a:xfrm>
            <a:off x="281507" y="4240018"/>
            <a:ext cx="3461112" cy="1015663"/>
          </a:xfrm>
          <a:prstGeom prst="rect">
            <a:avLst/>
          </a:prstGeom>
        </p:spPr>
        <p:txBody>
          <a:bodyPr wrap="square">
            <a:spAutoFit/>
          </a:bodyPr>
          <a:lstStyle/>
          <a:p>
            <a:r>
              <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2019</a:t>
            </a:r>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年</a:t>
            </a:r>
            <a:r>
              <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a:t>
            </a:r>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月</a:t>
            </a:r>
            <a:r>
              <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a:t>
            </a:r>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日，首款国产通用型云操作系统安超</a:t>
            </a:r>
            <a:r>
              <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OS</a:t>
            </a:r>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在北京隆重发布。</a:t>
            </a:r>
            <a:endParaRPr lang="zh-CN" altLang="en-US" sz="2000" b="1" dirty="0">
              <a:solidFill>
                <a:srgbClr val="002C6C"/>
              </a:solidFill>
              <a:latin typeface="华文楷体" panose="02010600040101010101" pitchFamily="2" charset="-122"/>
              <a:ea typeface="华文楷体" panose="02010600040101010101" pitchFamily="2" charset="-122"/>
            </a:endParaRPr>
          </a:p>
        </p:txBody>
      </p:sp>
      <p:pic>
        <p:nvPicPr>
          <p:cNvPr id="3074" name="Picture 2" descr="https://timgsa.baidu.com/timg?image&amp;quality=80&amp;size=b9999_10000&amp;sec=1585766418850&amp;di=4ee8d4da8548161b633a8386f1637a5a&amp;imgtype=0&amp;src=http%3A%2F%2Fdonews-data2019.g.com.cn%2Fdata2019%2Fshareimg_oss%2Fbig_media_img%2FYLZX-FXW-1%2F857ce1d1aec8229a2412edd705e2dc5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736" y="3844550"/>
            <a:ext cx="4762500" cy="225742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09551" y="110301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46205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FB85C1E-3863-4276-B5CE-25FFA122FA86}"/>
              </a:ext>
            </a:extLst>
          </p:cNvPr>
          <p:cNvSpPr>
            <a:spLocks noGrp="1"/>
          </p:cNvSpPr>
          <p:nvPr>
            <p:ph type="body" sz="quarter" idx="12"/>
          </p:nvPr>
        </p:nvSpPr>
        <p:spPr/>
        <p:txBody>
          <a:bodyPr/>
          <a:lstStyle/>
          <a:p>
            <a:r>
              <a:rPr lang="zh-CN" altLang="en-US" dirty="0"/>
              <a:t>课程地位</a:t>
            </a:r>
          </a:p>
        </p:txBody>
      </p:sp>
      <p:sp>
        <p:nvSpPr>
          <p:cNvPr id="3" name="内容占位符 2">
            <a:extLst>
              <a:ext uri="{FF2B5EF4-FFF2-40B4-BE49-F238E27FC236}">
                <a16:creationId xmlns:a16="http://schemas.microsoft.com/office/drawing/2014/main" id="{1E431FB2-2426-4993-9636-3A8A2C2E2C98}"/>
              </a:ext>
            </a:extLst>
          </p:cNvPr>
          <p:cNvSpPr>
            <a:spLocks noGrp="1"/>
          </p:cNvSpPr>
          <p:nvPr>
            <p:ph sz="quarter" idx="13"/>
          </p:nvPr>
        </p:nvSpPr>
        <p:spPr/>
        <p:txBody>
          <a:bodyPr/>
          <a:lstStyle/>
          <a:p>
            <a:endParaRPr lang="zh-CN" altLang="en-US" dirty="0"/>
          </a:p>
        </p:txBody>
      </p:sp>
      <p:pic>
        <p:nvPicPr>
          <p:cNvPr id="4" name="图片 3">
            <a:extLst>
              <a:ext uri="{FF2B5EF4-FFF2-40B4-BE49-F238E27FC236}">
                <a16:creationId xmlns:a16="http://schemas.microsoft.com/office/drawing/2014/main" id="{35E54EB0-68E8-40B3-8014-D9626A76A91E}"/>
              </a:ext>
            </a:extLst>
          </p:cNvPr>
          <p:cNvPicPr>
            <a:picLocks noChangeAspect="1"/>
          </p:cNvPicPr>
          <p:nvPr/>
        </p:nvPicPr>
        <p:blipFill>
          <a:blip r:embed="rId2"/>
          <a:stretch>
            <a:fillRect/>
          </a:stretch>
        </p:blipFill>
        <p:spPr>
          <a:xfrm>
            <a:off x="586866" y="1577492"/>
            <a:ext cx="8108383" cy="4541914"/>
          </a:xfrm>
          <a:prstGeom prst="rect">
            <a:avLst/>
          </a:prstGeom>
        </p:spPr>
      </p:pic>
    </p:spTree>
    <p:extLst>
      <p:ext uri="{BB962C8B-B14F-4D97-AF65-F5344CB8AC3E}">
        <p14:creationId xmlns:p14="http://schemas.microsoft.com/office/powerpoint/2010/main" val="2095574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灯片编号占位符 3">
            <a:extLst>
              <a:ext uri="{FF2B5EF4-FFF2-40B4-BE49-F238E27FC236}">
                <a16:creationId xmlns:a16="http://schemas.microsoft.com/office/drawing/2014/main" id="{2EDE159A-6E29-4854-B51C-80D6DC963A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644CD318-B859-41FB-BCB2-60D83B9EFA72}" type="slidenum">
              <a:rPr kumimoji="0" lang="zh-CN" altLang="en-US" sz="1400"/>
              <a:pPr eaLnBrk="1" hangingPunct="1"/>
              <a:t>40</a:t>
            </a:fld>
            <a:endParaRPr kumimoji="0" lang="en-US" altLang="zh-CN" sz="1400"/>
          </a:p>
        </p:txBody>
      </p:sp>
      <p:sp>
        <p:nvSpPr>
          <p:cNvPr id="4100" name="Text Box 2">
            <a:extLst>
              <a:ext uri="{FF2B5EF4-FFF2-40B4-BE49-F238E27FC236}">
                <a16:creationId xmlns:a16="http://schemas.microsoft.com/office/drawing/2014/main" id="{A2640205-EE0A-48CD-8D6A-88FA05AB6A9B}"/>
              </a:ext>
            </a:extLst>
          </p:cNvPr>
          <p:cNvSpPr txBox="1">
            <a:spLocks noChangeArrowheads="1"/>
          </p:cNvSpPr>
          <p:nvPr/>
        </p:nvSpPr>
        <p:spPr bwMode="auto">
          <a:xfrm>
            <a:off x="2895600" y="6400800"/>
            <a:ext cx="407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图 </a:t>
            </a:r>
            <a:r>
              <a:rPr lang="en-US" altLang="zh-CN">
                <a:latin typeface="Times New Roman" panose="02020603050405020304" pitchFamily="18" charset="0"/>
              </a:rPr>
              <a:t> </a:t>
            </a:r>
            <a:r>
              <a:rPr lang="zh-CN" altLang="en-US">
                <a:latin typeface="Times New Roman" panose="02020603050405020304" pitchFamily="18" charset="0"/>
              </a:rPr>
              <a:t>单道和多道程序运行情况 </a:t>
            </a:r>
          </a:p>
        </p:txBody>
      </p:sp>
      <p:graphicFrame>
        <p:nvGraphicFramePr>
          <p:cNvPr id="4098" name="Object 3">
            <a:extLst>
              <a:ext uri="{FF2B5EF4-FFF2-40B4-BE49-F238E27FC236}">
                <a16:creationId xmlns:a16="http://schemas.microsoft.com/office/drawing/2014/main" id="{8611AAB3-959B-41CF-BB90-52D61EE2EA13}"/>
              </a:ext>
            </a:extLst>
          </p:cNvPr>
          <p:cNvGraphicFramePr>
            <a:graphicFrameLocks noChangeAspect="1"/>
          </p:cNvGraphicFramePr>
          <p:nvPr/>
        </p:nvGraphicFramePr>
        <p:xfrm>
          <a:off x="838200" y="549275"/>
          <a:ext cx="7543800" cy="5907088"/>
        </p:xfrm>
        <a:graphic>
          <a:graphicData uri="http://schemas.openxmlformats.org/presentationml/2006/ole">
            <mc:AlternateContent xmlns:mc="http://schemas.openxmlformats.org/markup-compatibility/2006">
              <mc:Choice xmlns:v="urn:schemas-microsoft-com:vml" Requires="v">
                <p:oleObj spid="_x0000_s4108" name="VISIO" r:id="rId3" imgW="3945600" imgH="3089160" progId="Visio.Drawing.4">
                  <p:embed/>
                </p:oleObj>
              </mc:Choice>
              <mc:Fallback>
                <p:oleObj name="VISIO" r:id="rId3" imgW="3945600" imgH="3089160" progId="Visio.Drawing.4">
                  <p:embed/>
                  <p:pic>
                    <p:nvPicPr>
                      <p:cNvPr id="4098" name="Object 3">
                        <a:extLst>
                          <a:ext uri="{FF2B5EF4-FFF2-40B4-BE49-F238E27FC236}">
                            <a16:creationId xmlns:a16="http://schemas.microsoft.com/office/drawing/2014/main" id="{8611AAB3-959B-41CF-BB90-52D61EE2E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49275"/>
                        <a:ext cx="7543800" cy="590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266E0E0-954C-4480-B0DC-87A44F00D1FF}"/>
              </a:ext>
            </a:extLst>
          </p:cNvPr>
          <p:cNvSpPr>
            <a:spLocks noGrp="1"/>
          </p:cNvSpPr>
          <p:nvPr>
            <p:ph type="body" sz="quarter" idx="12"/>
          </p:nvPr>
        </p:nvSpPr>
        <p:spPr/>
        <p:txBody>
          <a:bodyPr/>
          <a:lstStyle/>
          <a:p>
            <a:r>
              <a:rPr lang="zh-CN" altLang="en-US" dirty="0"/>
              <a:t>多道程序设计需要解决的问题</a:t>
            </a:r>
          </a:p>
        </p:txBody>
      </p:sp>
      <p:sp>
        <p:nvSpPr>
          <p:cNvPr id="3" name="Rectangle 3" descr="Rectangle: Click to edit Master text styles&#10;Second level&#10;Third level&#10;Fourth level&#10;Fifth level">
            <a:extLst>
              <a:ext uri="{FF2B5EF4-FFF2-40B4-BE49-F238E27FC236}">
                <a16:creationId xmlns:a16="http://schemas.microsoft.com/office/drawing/2014/main" id="{BD9C5921-E6C6-46D9-B9A9-8C5B57CAE977}"/>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处理机</a:t>
            </a:r>
          </a:p>
          <a:p>
            <a:r>
              <a:rPr lang="zh-CN" altLang="en-US" dirty="0"/>
              <a:t>内存</a:t>
            </a:r>
          </a:p>
          <a:p>
            <a:r>
              <a:rPr lang="zh-CN" altLang="en-US" dirty="0"/>
              <a:t>设备</a:t>
            </a:r>
          </a:p>
          <a:p>
            <a:r>
              <a:rPr lang="zh-CN" altLang="en-US" dirty="0"/>
              <a:t>文件</a:t>
            </a:r>
          </a:p>
          <a:p>
            <a:r>
              <a:rPr lang="zh-CN" altLang="en-US" dirty="0"/>
              <a:t>接口</a:t>
            </a:r>
          </a:p>
          <a:p>
            <a:endParaRPr lang="zh-CN" altLang="en-US" dirty="0"/>
          </a:p>
        </p:txBody>
      </p:sp>
    </p:spTree>
    <p:extLst>
      <p:ext uri="{BB962C8B-B14F-4D97-AF65-F5344CB8AC3E}">
        <p14:creationId xmlns:p14="http://schemas.microsoft.com/office/powerpoint/2010/main" val="339054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4422" y="306658"/>
            <a:ext cx="2510624" cy="477054"/>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
        <p:nvSpPr>
          <p:cNvPr id="4" name="矩形 3"/>
          <p:cNvSpPr/>
          <p:nvPr/>
        </p:nvSpPr>
        <p:spPr>
          <a:xfrm>
            <a:off x="599838" y="1770846"/>
            <a:ext cx="7935056" cy="4316566"/>
          </a:xfrm>
          <a:prstGeom prst="rect">
            <a:avLst/>
          </a:prstGeom>
        </p:spPr>
        <p:txBody>
          <a:bodyPr wrap="square">
            <a:spAutoFit/>
          </a:bodyPr>
          <a:lstStyle/>
          <a:p>
            <a:pPr marL="257175" indent="-257175" algn="just">
              <a:lnSpc>
                <a:spcPct val="125000"/>
              </a:lnSpc>
              <a:buFont typeface="Wingdings" panose="05000000000000000000" pitchFamily="2" charset="2"/>
              <a:buChar char="u"/>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hlinkClick r:id="rId2" action="ppaction://hlinksldjump"/>
              </a:rPr>
              <a:t>处理器管理</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处理器管理的目的在于协调计算机系统中的多个用户进程</a:t>
            </a:r>
            <a:r>
              <a:rPr lang="en-US" altLang="zh-CN"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线程，使它们能够高效、有序地执行，并使得计算机系统的其它设备也处于忙的状态。</a:t>
            </a:r>
          </a:p>
          <a:p>
            <a:pPr marL="257175" indent="-257175">
              <a:buFont typeface="Wingdings" panose="05000000000000000000" pitchFamily="2" charset="2"/>
              <a:buChar char="u"/>
            </a:pPr>
            <a:r>
              <a:rPr lang="zh-CN" altLang="zh-CN" b="1" dirty="0">
                <a:latin typeface="华文楷体" panose="02010600040101010101" pitchFamily="2" charset="-122"/>
                <a:ea typeface="华文楷体" panose="02010600040101010101" pitchFamily="2" charset="-122"/>
                <a:hlinkClick r:id="rId3" action="ppaction://hlinksldjump"/>
              </a:rPr>
              <a:t>存储器管理</a:t>
            </a:r>
            <a:endParaRPr lang="zh-CN"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存储器管理的目的是合理分配和利用存储器，使系统中的进程</a:t>
            </a:r>
            <a:r>
              <a:rPr lang="en-US" altLang="zh-CN"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线程能够高效地利用有限的内存资源为其运行提供支撑。</a:t>
            </a:r>
            <a:endParaRPr lang="en-US" altLang="zh-CN" b="1" dirty="0">
              <a:latin typeface="华文楷体" panose="02010600040101010101" pitchFamily="2" charset="-122"/>
              <a:ea typeface="华文楷体" panose="02010600040101010101" pitchFamily="2" charset="-122"/>
            </a:endParaRPr>
          </a:p>
          <a:p>
            <a:pPr marL="257175" indent="-257175">
              <a:buFont typeface="Wingdings" panose="05000000000000000000" pitchFamily="2" charset="2"/>
              <a:buChar char="u"/>
            </a:pPr>
            <a:r>
              <a:rPr lang="zh-CN" altLang="zh-CN" b="1" dirty="0">
                <a:latin typeface="华文楷体" panose="02010600040101010101" pitchFamily="2" charset="-122"/>
                <a:ea typeface="华文楷体" panose="02010600040101010101" pitchFamily="2" charset="-122"/>
                <a:hlinkClick r:id="rId4" action="ppaction://hlinksldjump"/>
              </a:rPr>
              <a:t>设备管理</a:t>
            </a:r>
            <a:endParaRPr lang="zh-CN"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设备管理的目标是合理地分配和调度</a:t>
            </a:r>
            <a:r>
              <a:rPr lang="en-US" altLang="zh-CN" b="1" dirty="0">
                <a:latin typeface="华文楷体" panose="02010600040101010101" pitchFamily="2" charset="-122"/>
                <a:ea typeface="华文楷体" panose="02010600040101010101" pitchFamily="2" charset="-122"/>
              </a:rPr>
              <a:t>I/O</a:t>
            </a:r>
            <a:r>
              <a:rPr lang="zh-CN" altLang="zh-CN" b="1" dirty="0">
                <a:latin typeface="华文楷体" panose="02010600040101010101" pitchFamily="2" charset="-122"/>
                <a:ea typeface="华文楷体" panose="02010600040101010101" pitchFamily="2" charset="-122"/>
              </a:rPr>
              <a:t>资源，使系统中运行的进程</a:t>
            </a:r>
            <a:r>
              <a:rPr lang="en-US" altLang="zh-CN"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线程减少</a:t>
            </a:r>
            <a:r>
              <a:rPr lang="en-US" altLang="zh-CN" b="1" dirty="0">
                <a:latin typeface="华文楷体" panose="02010600040101010101" pitchFamily="2" charset="-122"/>
                <a:ea typeface="华文楷体" panose="02010600040101010101" pitchFamily="2" charset="-122"/>
              </a:rPr>
              <a:t>I/O</a:t>
            </a:r>
            <a:r>
              <a:rPr lang="zh-CN" altLang="zh-CN" b="1" dirty="0">
                <a:latin typeface="华文楷体" panose="02010600040101010101" pitchFamily="2" charset="-122"/>
                <a:ea typeface="华文楷体" panose="02010600040101010101" pitchFamily="2" charset="-122"/>
              </a:rPr>
              <a:t>阻塞并使</a:t>
            </a:r>
            <a:r>
              <a:rPr lang="en-US" altLang="zh-CN" b="1" dirty="0">
                <a:latin typeface="华文楷体" panose="02010600040101010101" pitchFamily="2" charset="-122"/>
                <a:ea typeface="华文楷体" panose="02010600040101010101" pitchFamily="2" charset="-122"/>
              </a:rPr>
              <a:t>I/O</a:t>
            </a:r>
            <a:r>
              <a:rPr lang="zh-CN" altLang="zh-CN" b="1" dirty="0">
                <a:latin typeface="华文楷体" panose="02010600040101010101" pitchFamily="2" charset="-122"/>
                <a:ea typeface="华文楷体" panose="02010600040101010101" pitchFamily="2" charset="-122"/>
              </a:rPr>
              <a:t>设备有高的利用率。</a:t>
            </a:r>
          </a:p>
          <a:p>
            <a:pPr marL="257175" indent="-257175">
              <a:buFont typeface="Wingdings" panose="05000000000000000000" pitchFamily="2" charset="2"/>
              <a:buChar char="u"/>
            </a:pPr>
            <a:r>
              <a:rPr lang="zh-CN" altLang="zh-CN" b="1" dirty="0">
                <a:latin typeface="华文楷体" panose="02010600040101010101" pitchFamily="2" charset="-122"/>
                <a:ea typeface="华文楷体" panose="02010600040101010101" pitchFamily="2" charset="-122"/>
                <a:hlinkClick r:id="rId5" action="ppaction://hlinksldjump"/>
              </a:rPr>
              <a:t>文件管理</a:t>
            </a:r>
            <a:endParaRPr lang="zh-CN"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文件管理的目的是合理地给文件分配存储空间，不仅使存储空间利用率高而且使文件操作访问速度快。</a:t>
            </a:r>
            <a:endParaRPr lang="en-US" altLang="zh-CN" b="1" dirty="0">
              <a:latin typeface="华文楷体" panose="02010600040101010101" pitchFamily="2" charset="-122"/>
              <a:ea typeface="华文楷体" panose="02010600040101010101" pitchFamily="2" charset="-122"/>
            </a:endParaRPr>
          </a:p>
          <a:p>
            <a:pPr marL="257175" indent="-257175">
              <a:buFont typeface="Wingdings" panose="05000000000000000000" pitchFamily="2" charset="2"/>
              <a:buChar char="u"/>
            </a:pPr>
            <a:r>
              <a:rPr lang="zh-CN" altLang="zh-CN" b="1" dirty="0">
                <a:latin typeface="华文楷体" panose="02010600040101010101" pitchFamily="2" charset="-122"/>
                <a:ea typeface="华文楷体" panose="02010600040101010101" pitchFamily="2" charset="-122"/>
                <a:hlinkClick r:id="rId6" action="ppaction://hlinksldjump"/>
              </a:rPr>
              <a:t>用户接口</a:t>
            </a:r>
            <a:endParaRPr lang="zh-CN"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用户接口的目的是让用户能够方便快捷地使用计算机系统拥有的各种资源，同时屏蔽操作系统和硬件的细节。</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框 4"/>
          <p:cNvSpPr txBox="1"/>
          <p:nvPr/>
        </p:nvSpPr>
        <p:spPr>
          <a:xfrm>
            <a:off x="364238" y="1188047"/>
            <a:ext cx="3262432"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操作系统的主要功能包括：</a:t>
            </a:r>
          </a:p>
        </p:txBody>
      </p:sp>
      <p:sp>
        <p:nvSpPr>
          <p:cNvPr id="6" name="矩形 5"/>
          <p:cNvSpPr/>
          <p:nvPr/>
        </p:nvSpPr>
        <p:spPr>
          <a:xfrm>
            <a:off x="235652" y="124917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787807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1093690"/>
            <a:ext cx="2669930" cy="380873"/>
          </a:xfrm>
        </p:spPr>
        <p:txBody>
          <a:bodyPr/>
          <a:lstStyle/>
          <a:p>
            <a:r>
              <a:rPr lang="zh-CN" altLang="en-US" dirty="0"/>
              <a:t>第</a:t>
            </a:r>
            <a:r>
              <a:rPr lang="en-US" altLang="zh-CN" dirty="0"/>
              <a:t>1</a:t>
            </a:r>
            <a:r>
              <a:rPr lang="zh-CN" altLang="en-US" dirty="0"/>
              <a:t>章   绪论</a:t>
            </a:r>
          </a:p>
        </p:txBody>
      </p:sp>
      <p:sp>
        <p:nvSpPr>
          <p:cNvPr id="5" name="矩形 4"/>
          <p:cNvSpPr/>
          <p:nvPr/>
        </p:nvSpPr>
        <p:spPr>
          <a:xfrm>
            <a:off x="629152" y="1106419"/>
            <a:ext cx="1467068" cy="477054"/>
          </a:xfrm>
          <a:prstGeom prst="rect">
            <a:avLst/>
          </a:prstGeom>
        </p:spPr>
        <p:txBody>
          <a:bodyPr wrap="none">
            <a:spAutoFit/>
          </a:bodyPr>
          <a:lstStyle/>
          <a:p>
            <a:pPr algn="just">
              <a:lnSpc>
                <a:spcPct val="125000"/>
              </a:lnSpc>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处理器管理</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537807" y="1700158"/>
            <a:ext cx="8775526" cy="5478423"/>
          </a:xfrm>
          <a:prstGeom prst="rect">
            <a:avLst/>
          </a:prstGeom>
        </p:spPr>
        <p:txBody>
          <a:bodyPr wrap="square">
            <a:spAutoFit/>
          </a:bodyPr>
          <a:lstStyle/>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进程控制和管理</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对系统中所有进程从创建、执行到撤销的全过程实行有效的管理和控制</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进程同步和互斥管理</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提供软件或硬件的机制，来确保多个进程按照预想的步调顺利推进。</a:t>
            </a: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进程通信管理</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让程序员能够协调不同的进程，使之能在一个操作系统里同时运行，并相互传递、交换信息。</a:t>
            </a: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处理器调度</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以满足系统目标（如响应时间、吞吐率、处理器效率）的方法，把进程分配到一个或多个处理器中执行</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线程控制和管理</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处理器需要对线程进行必要的控制与管理。</a:t>
            </a:r>
          </a:p>
          <a:p>
            <a:pPr algn="just">
              <a:lnSpc>
                <a:spcPct val="125000"/>
              </a:lnSpc>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00025" algn="just">
              <a:lnSpc>
                <a:spcPct val="125000"/>
              </a:lnSpc>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537807" y="12231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537807" y="285748"/>
            <a:ext cx="2510624" cy="424155"/>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Tree>
    <p:extLst>
      <p:ext uri="{BB962C8B-B14F-4D97-AF65-F5344CB8AC3E}">
        <p14:creationId xmlns:p14="http://schemas.microsoft.com/office/powerpoint/2010/main" val="205178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1093690"/>
            <a:ext cx="2669930" cy="380873"/>
          </a:xfrm>
        </p:spPr>
        <p:txBody>
          <a:bodyPr/>
          <a:lstStyle/>
          <a:p>
            <a:r>
              <a:rPr lang="zh-CN" altLang="en-US" dirty="0"/>
              <a:t>第</a:t>
            </a:r>
            <a:r>
              <a:rPr lang="en-US" altLang="zh-CN" dirty="0"/>
              <a:t>1</a:t>
            </a:r>
            <a:r>
              <a:rPr lang="zh-CN" altLang="en-US" dirty="0"/>
              <a:t>章   绪论</a:t>
            </a:r>
          </a:p>
        </p:txBody>
      </p:sp>
      <p:sp>
        <p:nvSpPr>
          <p:cNvPr id="3" name="矩形 2"/>
          <p:cNvSpPr/>
          <p:nvPr/>
        </p:nvSpPr>
        <p:spPr>
          <a:xfrm>
            <a:off x="638177" y="965825"/>
            <a:ext cx="8225366" cy="5170646"/>
          </a:xfrm>
          <a:prstGeom prst="rect">
            <a:avLst/>
          </a:prstGeom>
        </p:spPr>
        <p:txBody>
          <a:bodyPr wrap="square">
            <a:spAutoFit/>
          </a:bodyPr>
          <a:lstStyle/>
          <a:p>
            <a:pPr algn="just">
              <a:lnSpc>
                <a:spcPct val="125000"/>
              </a:lnSpc>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存储器管理</a:t>
            </a: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存储分配与回收</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这是存储管理最基本的功能。为</a:t>
            </a:r>
            <a:r>
              <a:rPr lang="zh-CN" altLang="zh-CN" sz="2000" b="1" dirty="0">
                <a:latin typeface="华文楷体" panose="02010600040101010101" pitchFamily="2" charset="-122"/>
                <a:ea typeface="华文楷体" panose="02010600040101010101" pitchFamily="2" charset="-122"/>
              </a:rPr>
              <a:t>每道程序分配与回收内存空间、使用合理的存储分配方案、提高存储空间的利用率。</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存储共享</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在单处理器系统中，存储共享的概念是指在内存中的不同进程之间进行信息共享</a:t>
            </a:r>
            <a:r>
              <a:rPr lang="zh-CN" altLang="en-US" sz="2000" b="1" dirty="0">
                <a:latin typeface="华文楷体" panose="02010600040101010101" pitchFamily="2" charset="-122"/>
                <a:ea typeface="华文楷体" panose="0201060004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存储保护</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防止由于一个用户程序出错而破坏同时存在主存内的系统软件或其他用户的程序，</a:t>
            </a:r>
            <a:r>
              <a:rPr lang="zh-CN" altLang="en-US" sz="2000" b="1" dirty="0">
                <a:latin typeface="华文楷体" panose="02010600040101010101" pitchFamily="2" charset="-122"/>
                <a:ea typeface="华文楷体" panose="02010600040101010101" pitchFamily="2" charset="-122"/>
              </a:rPr>
              <a:t>以及</a:t>
            </a:r>
            <a:r>
              <a:rPr lang="zh-CN" altLang="zh-CN" sz="2000" b="1" dirty="0">
                <a:latin typeface="华文楷体" panose="02010600040101010101" pitchFamily="2" charset="-122"/>
                <a:ea typeface="华文楷体" panose="02010600040101010101" pitchFamily="2" charset="-122"/>
              </a:rPr>
              <a:t>一个用户程序不合法地访问并非分配给它的主存区域</a:t>
            </a:r>
            <a:r>
              <a:rPr lang="zh-CN" altLang="en-US" sz="2000" b="1" dirty="0">
                <a:latin typeface="华文楷体" panose="02010600040101010101" pitchFamily="2" charset="-122"/>
                <a:ea typeface="华文楷体" panose="0201060004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存储扩充</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zh-CN" altLang="en-US"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将有限的实际内存与大容量的外存统一组织成一个远大于实存的</a:t>
            </a:r>
            <a:r>
              <a:rPr lang="en-US" altLang="zh-CN" sz="2000" b="1" dirty="0">
                <a:latin typeface="华文楷体" panose="02010600040101010101" pitchFamily="2" charset="-122"/>
                <a:ea typeface="华文楷体" panose="02010600040101010101" pitchFamily="2" charset="-122"/>
              </a:rPr>
              <a:t>虚拟存储器</a:t>
            </a:r>
            <a:r>
              <a:rPr lang="zh-CN" altLang="zh-CN" sz="2000" b="1" dirty="0">
                <a:latin typeface="华文楷体" panose="02010600040101010101" pitchFamily="2" charset="-122"/>
                <a:ea typeface="华文楷体" panose="02010600040101010101" pitchFamily="2" charset="-122"/>
              </a:rPr>
              <a:t>，使用户感觉到主存空间无限大</a:t>
            </a:r>
            <a:r>
              <a:rPr lang="zh-CN" altLang="en-US" sz="2000" b="1" dirty="0">
                <a:latin typeface="华文楷体" panose="02010600040101010101" pitchFamily="2" charset="-122"/>
                <a:ea typeface="华文楷体" panose="0201060004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395292" y="116366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537807" y="285748"/>
            <a:ext cx="2510624" cy="424155"/>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Tree>
    <p:extLst>
      <p:ext uri="{BB962C8B-B14F-4D97-AF65-F5344CB8AC3E}">
        <p14:creationId xmlns:p14="http://schemas.microsoft.com/office/powerpoint/2010/main" val="1517134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1093690"/>
            <a:ext cx="2669930" cy="380873"/>
          </a:xfrm>
        </p:spPr>
        <p:txBody>
          <a:bodyPr/>
          <a:lstStyle/>
          <a:p>
            <a:r>
              <a:rPr lang="zh-CN" altLang="en-US" dirty="0"/>
              <a:t>第</a:t>
            </a:r>
            <a:r>
              <a:rPr lang="en-US" altLang="zh-CN" dirty="0"/>
              <a:t>1</a:t>
            </a:r>
            <a:r>
              <a:rPr lang="zh-CN" altLang="en-US" dirty="0"/>
              <a:t>章   绪论</a:t>
            </a:r>
          </a:p>
        </p:txBody>
      </p:sp>
      <p:sp>
        <p:nvSpPr>
          <p:cNvPr id="3" name="矩形 2"/>
          <p:cNvSpPr/>
          <p:nvPr/>
        </p:nvSpPr>
        <p:spPr>
          <a:xfrm>
            <a:off x="638178" y="1074442"/>
            <a:ext cx="7913156" cy="5776581"/>
          </a:xfrm>
          <a:prstGeom prst="rect">
            <a:avLst/>
          </a:prstGeom>
        </p:spPr>
        <p:txBody>
          <a:bodyPr wrap="square">
            <a:spAutoFit/>
          </a:bodyPr>
          <a:lstStyle/>
          <a:p>
            <a:pPr algn="just">
              <a:lnSpc>
                <a:spcPct val="125000"/>
              </a:lnSpc>
            </a:pPr>
            <a:r>
              <a:rPr lang="zh-CN" altLang="zh-CN" sz="2400" b="1" kern="100" dirty="0">
                <a:solidFill>
                  <a:srgbClr val="6C0000"/>
                </a:solidFill>
                <a:latin typeface="华文仿宋" panose="02010600040101010101" pitchFamily="2" charset="-122"/>
                <a:ea typeface="华文仿宋" panose="02010600040101010101" pitchFamily="2" charset="-122"/>
                <a:cs typeface="Times New Roman" panose="02020603050405020304" pitchFamily="18" charset="0"/>
              </a:rPr>
              <a:t>设备管理</a:t>
            </a:r>
          </a:p>
          <a:p>
            <a:pPr indent="200025" algn="just">
              <a:lnSpc>
                <a:spcPct val="125000"/>
              </a:lnSpc>
            </a:pPr>
            <a:r>
              <a:rPr lang="en-US" altLang="zh-CN" sz="1350"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350" kern="100" dirty="0">
              <a:latin typeface="Calibri" panose="020F0502020204030204" pitchFamily="34" charset="0"/>
              <a:ea typeface="宋体" panose="0201060003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设备分配</a:t>
            </a:r>
          </a:p>
          <a:p>
            <a:pPr marL="200025" algn="just">
              <a:lnSpc>
                <a:spcPct val="125000"/>
              </a:lnSpc>
            </a:pPr>
            <a:r>
              <a:rPr lang="zh-CN" altLang="zh-CN" sz="2000" b="1" dirty="0">
                <a:latin typeface="华文楷体" panose="02010600040101010101" pitchFamily="2" charset="-122"/>
                <a:ea typeface="华文楷体" panose="02010600040101010101" pitchFamily="2" charset="-122"/>
              </a:rPr>
              <a:t>为防止诸进程对系统资源的无序竞争，设备分配程序便按照一定的策略，把设备分配给请求用户（进程）。</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设备驱动</a:t>
            </a:r>
          </a:p>
          <a:p>
            <a:pPr marL="200025" algn="just">
              <a:lnSpc>
                <a:spcPct val="125000"/>
              </a:lnSpc>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en-US" altLang="zh-CN" sz="2000" b="1" dirty="0">
                <a:latin typeface="华文楷体" panose="02010600040101010101" pitchFamily="2" charset="-122"/>
                <a:ea typeface="华文楷体" panose="02010600040101010101" pitchFamily="2" charset="-122"/>
              </a:rPr>
              <a:t>设备驱动程序</a:t>
            </a:r>
            <a:r>
              <a:rPr lang="zh-CN" altLang="zh-CN" sz="2000" b="1" dirty="0">
                <a:latin typeface="华文楷体" panose="02010600040101010101" pitchFamily="2" charset="-122"/>
                <a:ea typeface="华文楷体" panose="02010600040101010101" pitchFamily="2" charset="-122"/>
              </a:rPr>
              <a:t>用来将硬件本身的功能告诉</a:t>
            </a:r>
            <a:r>
              <a:rPr lang="en-US" altLang="zh-CN" sz="2000" b="1" dirty="0">
                <a:latin typeface="华文楷体" panose="02010600040101010101" pitchFamily="2" charset="-122"/>
                <a:ea typeface="华文楷体" panose="02010600040101010101" pitchFamily="2" charset="-122"/>
              </a:rPr>
              <a:t>操作系统</a:t>
            </a:r>
            <a:r>
              <a:rPr lang="zh-CN" altLang="zh-CN" sz="2000" b="1" dirty="0">
                <a:latin typeface="华文楷体" panose="02010600040101010101" pitchFamily="2" charset="-122"/>
                <a:ea typeface="华文楷体" panose="02010600040101010101" pitchFamily="2" charset="-122"/>
              </a:rPr>
              <a:t>，完成硬件设备电子信号与操作系统及</a:t>
            </a:r>
            <a:r>
              <a:rPr lang="en-US" altLang="zh-CN" sz="2000" b="1" dirty="0">
                <a:latin typeface="华文楷体" panose="02010600040101010101" pitchFamily="2" charset="-122"/>
                <a:ea typeface="华文楷体" panose="02010600040101010101" pitchFamily="2" charset="-122"/>
              </a:rPr>
              <a:t>软件</a:t>
            </a:r>
            <a:r>
              <a:rPr lang="zh-CN" altLang="zh-CN" sz="2000" b="1" dirty="0">
                <a:latin typeface="华文楷体" panose="02010600040101010101" pitchFamily="2" charset="-122"/>
                <a:ea typeface="华文楷体" panose="02010600040101010101" pitchFamily="2" charset="-122"/>
              </a:rPr>
              <a:t>的高级</a:t>
            </a:r>
            <a:r>
              <a:rPr lang="en-US" altLang="zh-CN" sz="2000" b="1" dirty="0">
                <a:latin typeface="华文楷体" panose="02010600040101010101" pitchFamily="2" charset="-122"/>
                <a:ea typeface="华文楷体" panose="02010600040101010101" pitchFamily="2" charset="-122"/>
              </a:rPr>
              <a:t>编程语言</a:t>
            </a:r>
            <a:r>
              <a:rPr lang="zh-CN" altLang="zh-CN" sz="2000" b="1" dirty="0">
                <a:latin typeface="华文楷体" panose="02010600040101010101" pitchFamily="2" charset="-122"/>
                <a:ea typeface="华文楷体" panose="02010600040101010101" pitchFamily="2" charset="-122"/>
              </a:rPr>
              <a:t>之间的互相翻译</a:t>
            </a:r>
            <a:r>
              <a:rPr lang="zh-CN" altLang="en-US" sz="2000" b="1" dirty="0">
                <a:latin typeface="华文楷体" panose="02010600040101010101" pitchFamily="2" charset="-122"/>
                <a:ea typeface="华文楷体" panose="0201060004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缓冲管理</a:t>
            </a:r>
          </a:p>
          <a:p>
            <a:pPr marL="200025" algn="just">
              <a:lnSpc>
                <a:spcPct val="125000"/>
              </a:lnSpc>
            </a:pPr>
            <a:r>
              <a:rPr lang="zh-CN" altLang="zh-CN" sz="2000" b="1" dirty="0">
                <a:latin typeface="华文楷体" panose="02010600040101010101" pitchFamily="2" charset="-122"/>
                <a:ea typeface="华文楷体" panose="02010600040101010101" pitchFamily="2" charset="-122"/>
              </a:rPr>
              <a:t>设置缓冲，以缓和</a:t>
            </a:r>
            <a:r>
              <a:rPr lang="zh-CN" altLang="en-US" sz="2000" b="1" dirty="0">
                <a:latin typeface="华文楷体" panose="02010600040101010101" pitchFamily="2" charset="-122"/>
                <a:ea typeface="华文楷体" panose="02010600040101010101" pitchFamily="2" charset="-122"/>
              </a:rPr>
              <a:t>设备</a:t>
            </a:r>
            <a:r>
              <a:rPr lang="zh-CN" altLang="zh-CN" sz="2000" b="1" dirty="0">
                <a:latin typeface="华文楷体" panose="02010600040101010101" pitchFamily="2" charset="-122"/>
                <a:ea typeface="华文楷体" panose="02010600040101010101" pitchFamily="2" charset="-122"/>
              </a:rPr>
              <a:t>之间速度不匹配的矛盾</a:t>
            </a:r>
            <a:r>
              <a:rPr lang="zh-CN" altLang="en-US"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解决传送数据大小不一致的问题</a:t>
            </a:r>
            <a:r>
              <a:rPr lang="zh-CN" altLang="en-US"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以及在</a:t>
            </a:r>
            <a:r>
              <a:rPr lang="en-US" altLang="zh-CN" sz="2000" b="1" dirty="0">
                <a:latin typeface="华文楷体" panose="02010600040101010101" pitchFamily="2" charset="-122"/>
                <a:ea typeface="华文楷体" panose="02010600040101010101" pitchFamily="2" charset="-122"/>
              </a:rPr>
              <a:t>I/O</a:t>
            </a:r>
            <a:r>
              <a:rPr lang="zh-CN" altLang="zh-CN" sz="2000" b="1" dirty="0">
                <a:latin typeface="华文楷体" panose="02010600040101010101" pitchFamily="2" charset="-122"/>
                <a:ea typeface="华文楷体" panose="02010600040101010101" pitchFamily="2" charset="-122"/>
              </a:rPr>
              <a:t>过程中语义复制的问题。</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设备虚拟</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通过</a:t>
            </a:r>
            <a:r>
              <a:rPr lang="en-US" altLang="zh-CN" sz="2000" b="1" dirty="0">
                <a:latin typeface="华文楷体" panose="02010600040101010101" pitchFamily="2" charset="-122"/>
                <a:ea typeface="华文楷体" panose="02010600040101010101" pitchFamily="2" charset="-122"/>
              </a:rPr>
              <a:t>虚拟技术</a:t>
            </a:r>
            <a:r>
              <a:rPr lang="zh-CN" altLang="zh-CN" sz="2000" b="1" dirty="0">
                <a:latin typeface="华文楷体" panose="02010600040101010101" pitchFamily="2" charset="-122"/>
                <a:ea typeface="华文楷体" panose="02010600040101010101" pitchFamily="2" charset="-122"/>
              </a:rPr>
              <a:t>将一台独占设备虚拟成多台逻辑设备，供多个用户进</a:t>
            </a:r>
            <a:endParaRPr lang="en-US" altLang="zh-CN" sz="2000" b="1" dirty="0">
              <a:latin typeface="华文楷体" panose="02010600040101010101" pitchFamily="2" charset="-122"/>
              <a:ea typeface="华文楷体" panose="02010600040101010101" pitchFamily="2" charset="-122"/>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程同时使用</a:t>
            </a:r>
            <a:r>
              <a:rPr lang="zh-CN" altLang="en-US" sz="2000" b="1" dirty="0">
                <a:latin typeface="华文楷体" panose="02010600040101010101" pitchFamily="2" charset="-122"/>
                <a:ea typeface="华文楷体" panose="0201060004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00025" algn="just">
              <a:lnSpc>
                <a:spcPct val="125000"/>
              </a:lnSpc>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485370" y="1189048"/>
            <a:ext cx="83039" cy="28551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537807" y="285748"/>
            <a:ext cx="2510624" cy="424155"/>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Tree>
    <p:extLst>
      <p:ext uri="{BB962C8B-B14F-4D97-AF65-F5344CB8AC3E}">
        <p14:creationId xmlns:p14="http://schemas.microsoft.com/office/powerpoint/2010/main" val="2487485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3861" y="975002"/>
            <a:ext cx="7811588" cy="5747727"/>
          </a:xfrm>
          <a:prstGeom prst="rect">
            <a:avLst/>
          </a:prstGeom>
        </p:spPr>
        <p:txBody>
          <a:bodyPr wrap="squar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文件管理</a:t>
            </a: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统一文件界面</a:t>
            </a:r>
          </a:p>
          <a:p>
            <a:pPr marL="266700" algn="just">
              <a:lnSpc>
                <a:spcPct val="125000"/>
              </a:lnSpc>
              <a:spcAft>
                <a:spcPts val="0"/>
              </a:spcAft>
            </a:pPr>
            <a:r>
              <a:rPr lang="zh-CN" altLang="zh-CN" b="1" kern="100" dirty="0">
                <a:solidFill>
                  <a:srgbClr val="333333"/>
                </a:solidFill>
                <a:latin typeface="华文楷体" panose="02010600040101010101" pitchFamily="2" charset="-122"/>
                <a:ea typeface="华文楷体" panose="02010600040101010101" pitchFamily="2" charset="-122"/>
                <a:cs typeface="Arial" panose="020B0604020202020204" pitchFamily="34" charset="0"/>
              </a:rPr>
              <a:t>现代操作系统为了达到支持多个文件系统共存的目的，均需要提供类似的统一文件界面，方便用户对不同文件系统的访问。</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文件组织结构管理</a:t>
            </a:r>
          </a:p>
          <a:p>
            <a:pPr marL="266700" algn="just">
              <a:lnSpc>
                <a:spcPct val="125000"/>
              </a:lnSpc>
              <a:spcAft>
                <a:spcPts val="0"/>
              </a:spcAft>
            </a:pPr>
            <a:r>
              <a:rPr lang="zh-CN" altLang="zh-CN"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一个完整的文件系统，需要实现逻辑结构到物理结构之间的平滑映射，实现文件的按名存取。</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文件目录管理</a:t>
            </a:r>
          </a:p>
          <a:p>
            <a:pPr marL="266700" algn="just">
              <a:lnSpc>
                <a:spcPct val="125000"/>
              </a:lnSpc>
              <a:spcAft>
                <a:spcPts val="0"/>
              </a:spcAft>
            </a:pPr>
            <a:r>
              <a:rPr lang="zh-CN" altLang="zh-CN" b="1" kern="100" dirty="0">
                <a:solidFill>
                  <a:srgbClr val="333333"/>
                </a:solidFill>
                <a:latin typeface="华文楷体" panose="02010600040101010101" pitchFamily="2" charset="-122"/>
                <a:ea typeface="华文楷体" panose="02010600040101010101" pitchFamily="2" charset="-122"/>
                <a:cs typeface="Arial" panose="020B0604020202020204" pitchFamily="34" charset="0"/>
              </a:rPr>
              <a:t>操作系统对文件的存取主要是通过文件目录实现的。此外，还应能提供快速的目录查询手段，以提高对文件的检索速度。</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存储空间管理</a:t>
            </a:r>
          </a:p>
          <a:p>
            <a:pPr marL="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存储空间管理的主要任务是为每个文件分配必要的外存空间，提高外存的利用率，并能有助于提高</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文件系统</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的存取速度。</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文件访问控制</a:t>
            </a:r>
          </a:p>
          <a:p>
            <a:pPr marL="266700" algn="just">
              <a:lnSpc>
                <a:spcPct val="125000"/>
              </a:lnSpc>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在文件系统中建立相应的文件保护机制。文件保护通过口令保护、加密保护和访问控制等方式实现。</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339568" y="1103019"/>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37807" y="285748"/>
            <a:ext cx="2510624" cy="424155"/>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Tree>
    <p:extLst>
      <p:ext uri="{BB962C8B-B14F-4D97-AF65-F5344CB8AC3E}">
        <p14:creationId xmlns:p14="http://schemas.microsoft.com/office/powerpoint/2010/main" val="4266940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7735" y="1485628"/>
            <a:ext cx="7721236" cy="3477875"/>
          </a:xfrm>
          <a:prstGeom prst="rect">
            <a:avLst/>
          </a:prstGeom>
        </p:spPr>
        <p:txBody>
          <a:bodyPr wrap="square">
            <a:spAutoFit/>
          </a:bodyPr>
          <a:lstStyle/>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命令接口</a:t>
            </a:r>
          </a:p>
          <a:p>
            <a:pPr indent="200025" algn="just">
              <a:lnSpc>
                <a:spcPct val="150000"/>
              </a:lnSpc>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不同操作系统的命令接口可能不完全相同。从</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用法和形式来看，可以把操作命令分成两种方式：</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50000"/>
              </a:lnSpc>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）命令行方式</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50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00025" algn="just">
              <a:lnSpc>
                <a:spcPct val="125000"/>
              </a:lnSpc>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）图形化方式</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00025" algn="just">
              <a:lnSpc>
                <a:spcPct val="125000"/>
              </a:lnSpc>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496268" y="1023963"/>
            <a:ext cx="1415772" cy="461665"/>
          </a:xfrm>
          <a:prstGeom prst="rect">
            <a:avLst/>
          </a:prstGeom>
        </p:spPr>
        <p:txBody>
          <a:bodyPr wrap="none">
            <a:spAutoFit/>
          </a:bodyPr>
          <a:lstStyle/>
          <a:p>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用户接口</a:t>
            </a:r>
            <a:endParaRPr lang="zh-CN" altLang="en-US" sz="2400" b="1" dirty="0">
              <a:solidFill>
                <a:srgbClr val="6C0000"/>
              </a:solidFill>
              <a:latin typeface="华文楷体" panose="02010600040101010101" pitchFamily="2" charset="-122"/>
              <a:ea typeface="华文楷体" panose="02010600040101010101" pitchFamily="2" charset="-122"/>
            </a:endParaRPr>
          </a:p>
        </p:txBody>
      </p:sp>
      <p:sp>
        <p:nvSpPr>
          <p:cNvPr id="5" name="矩形 4"/>
          <p:cNvSpPr/>
          <p:nvPr/>
        </p:nvSpPr>
        <p:spPr>
          <a:xfrm>
            <a:off x="294375" y="4506490"/>
            <a:ext cx="5753727" cy="1938992"/>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系统调用</a:t>
            </a:r>
          </a:p>
          <a:p>
            <a:pPr>
              <a:lnSpc>
                <a:spcPct val="150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系统调用是操作系统为编程人员提供的接口，它是用户程序或其它系统程序访问计算机系统资源的唯一途径。</a:t>
            </a:r>
            <a:endParaRPr lang="zh-CN" altLang="en-US" sz="2000" b="1"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2"/>
          <a:stretch>
            <a:fillRect/>
          </a:stretch>
        </p:blipFill>
        <p:spPr>
          <a:xfrm>
            <a:off x="2614587" y="2917430"/>
            <a:ext cx="2552381" cy="1171429"/>
          </a:xfrm>
          <a:prstGeom prst="rect">
            <a:avLst/>
          </a:prstGeom>
        </p:spPr>
      </p:pic>
      <p:pic>
        <p:nvPicPr>
          <p:cNvPr id="8" name="图片 7"/>
          <p:cNvPicPr>
            <a:picLocks noChangeAspect="1"/>
          </p:cNvPicPr>
          <p:nvPr/>
        </p:nvPicPr>
        <p:blipFill>
          <a:blip r:embed="rId3"/>
          <a:stretch>
            <a:fillRect/>
          </a:stretch>
        </p:blipFill>
        <p:spPr>
          <a:xfrm>
            <a:off x="6048102" y="2340512"/>
            <a:ext cx="1752381" cy="2619048"/>
          </a:xfrm>
          <a:prstGeom prst="rect">
            <a:avLst/>
          </a:prstGeom>
        </p:spPr>
      </p:pic>
      <p:sp>
        <p:nvSpPr>
          <p:cNvPr id="9" name="矩形 8"/>
          <p:cNvSpPr/>
          <p:nvPr/>
        </p:nvSpPr>
        <p:spPr>
          <a:xfrm>
            <a:off x="201301" y="110408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537807" y="285748"/>
            <a:ext cx="2510624" cy="424155"/>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Tree>
    <p:extLst>
      <p:ext uri="{BB962C8B-B14F-4D97-AF65-F5344CB8AC3E}">
        <p14:creationId xmlns:p14="http://schemas.microsoft.com/office/powerpoint/2010/main" val="1432279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64787" y="293450"/>
            <a:ext cx="3174267"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1.4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操作系统发展</a:t>
            </a:r>
            <a:r>
              <a:rPr lang="zh-CN" altLang="en-US"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的推动力</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195942" y="1461765"/>
            <a:ext cx="7733212" cy="4170372"/>
          </a:xfrm>
          <a:prstGeom prst="rect">
            <a:avLst/>
          </a:prstGeom>
        </p:spPr>
        <p:txBody>
          <a:bodyPr wrap="square">
            <a:spAutoFit/>
          </a:bodyPr>
          <a:lstStyle/>
          <a:p>
            <a:pPr indent="266700" algn="just">
              <a:lnSpc>
                <a:spcPct val="125000"/>
              </a:lnSpc>
              <a:spcAft>
                <a:spcPts val="0"/>
              </a:spcAft>
            </a:pPr>
            <a:r>
              <a:rPr lang="zh-CN" altLang="zh-CN" sz="2400" b="1" dirty="0">
                <a:solidFill>
                  <a:srgbClr val="002C6C"/>
                </a:solidFill>
                <a:latin typeface="华文楷体" panose="02010600040101010101" pitchFamily="2" charset="-122"/>
                <a:ea typeface="华文楷体" panose="02010600040101010101" pitchFamily="2" charset="-122"/>
              </a:rPr>
              <a:t>促使操作系统不断发展的主要动力有以下几个方面</a:t>
            </a:r>
            <a:r>
              <a:rPr lang="zh-CN" altLang="en-US" sz="2400" b="1" dirty="0">
                <a:solidFill>
                  <a:srgbClr val="002C6C"/>
                </a:solidFill>
                <a:latin typeface="华文楷体" panose="02010600040101010101" pitchFamily="2" charset="-122"/>
                <a:ea typeface="华文楷体" panose="02010600040101010101" pitchFamily="2" charset="-122"/>
              </a:rPr>
              <a:t>：</a:t>
            </a:r>
            <a:endParaRPr lang="en-US" altLang="zh-CN" sz="2400" b="1" dirty="0">
              <a:solidFill>
                <a:srgbClr val="002C6C"/>
              </a:solidFill>
              <a:latin typeface="华文楷体" panose="02010600040101010101" pitchFamily="2" charset="-122"/>
              <a:ea typeface="华文楷体" panose="02010600040101010101" pitchFamily="2" charset="-122"/>
            </a:endParaRPr>
          </a:p>
          <a:p>
            <a:pPr indent="266700" algn="just">
              <a:lnSpc>
                <a:spcPct val="125000"/>
              </a:lnSpc>
              <a:spcAft>
                <a:spcPts val="0"/>
              </a:spcAft>
            </a:pPr>
            <a:endParaRPr lang="en-US" altLang="zh-CN" sz="20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0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器件快速更新换代。</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lnSpc>
                <a:spcPct val="125000"/>
              </a:lnSpc>
              <a:spcAft>
                <a:spcPts val="0"/>
              </a:spcAft>
            </a:pP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）计算体系结构的发展</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lnSpc>
                <a:spcPct val="125000"/>
              </a:lnSpc>
              <a:spcAft>
                <a:spcPts val="0"/>
              </a:spcAft>
            </a:pP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）提高资源利用率的需要</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lnSpc>
                <a:spcPct val="125000"/>
              </a:lnSpc>
              <a:spcAft>
                <a:spcPts val="0"/>
              </a:spcAft>
            </a:pP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）满足用户使用方便的需要</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矩形 4"/>
          <p:cNvSpPr/>
          <p:nvPr/>
        </p:nvSpPr>
        <p:spPr>
          <a:xfrm>
            <a:off x="329186" y="165835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96296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419ED3BA-0D6D-4252-83B9-DFDBBCF901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DDE2B2E-44C1-44A4-8112-B7B1840BA50D}" type="slidenum">
              <a:rPr kumimoji="0" lang="zh-CN" altLang="en-US" sz="1400"/>
              <a:pPr eaLnBrk="1" hangingPunct="1"/>
              <a:t>49</a:t>
            </a:fld>
            <a:endParaRPr kumimoji="0" lang="en-US" altLang="zh-CN" sz="1400"/>
          </a:p>
        </p:txBody>
      </p:sp>
      <p:sp>
        <p:nvSpPr>
          <p:cNvPr id="45059" name="Rectangle 2">
            <a:extLst>
              <a:ext uri="{FF2B5EF4-FFF2-40B4-BE49-F238E27FC236}">
                <a16:creationId xmlns:a16="http://schemas.microsoft.com/office/drawing/2014/main" id="{F2090E66-AD23-4470-A461-C17A72231C9D}"/>
              </a:ext>
            </a:extLst>
          </p:cNvPr>
          <p:cNvSpPr>
            <a:spLocks noGrp="1" noChangeArrowheads="1"/>
          </p:cNvSpPr>
          <p:nvPr>
            <p:ph type="title"/>
          </p:nvPr>
        </p:nvSpPr>
        <p:spPr/>
        <p:txBody>
          <a:bodyPr/>
          <a:lstStyle/>
          <a:p>
            <a:pPr eaLnBrk="1" hangingPunct="1"/>
            <a:r>
              <a:rPr lang="zh-CN" altLang="en-US"/>
              <a:t>操作系统的定义</a:t>
            </a:r>
          </a:p>
        </p:txBody>
      </p:sp>
      <p:sp>
        <p:nvSpPr>
          <p:cNvPr id="45060" name="Rectangle 3" descr="Rectangle: Click to edit Master text styles&#10;Second level&#10;Third level&#10;Fourth level&#10;Fifth level">
            <a:extLst>
              <a:ext uri="{FF2B5EF4-FFF2-40B4-BE49-F238E27FC236}">
                <a16:creationId xmlns:a16="http://schemas.microsoft.com/office/drawing/2014/main" id="{FAC04C6D-394C-4691-B45D-0024AEC6FE13}"/>
              </a:ext>
            </a:extLst>
          </p:cNvPr>
          <p:cNvSpPr>
            <a:spLocks noGrp="1" noChangeArrowheads="1"/>
          </p:cNvSpPr>
          <p:nvPr>
            <p:ph type="body" idx="1"/>
          </p:nvPr>
        </p:nvSpPr>
        <p:spPr/>
        <p:txBody>
          <a:bodyPr/>
          <a:lstStyle/>
          <a:p>
            <a:pPr eaLnBrk="1" hangingPunct="1">
              <a:buFont typeface="Wingdings" panose="05000000000000000000" pitchFamily="2" charset="2"/>
              <a:buNone/>
            </a:pPr>
            <a:r>
              <a:rPr lang="zh-CN" altLang="en-US">
                <a:latin typeface="黑体" panose="02010609060101010101" pitchFamily="49" charset="-122"/>
              </a:rPr>
              <a:t>		</a:t>
            </a:r>
            <a:r>
              <a:rPr lang="zh-CN" altLang="en-US" sz="3600">
                <a:latin typeface="黑体" panose="02010609060101010101" pitchFamily="49" charset="-122"/>
              </a:rPr>
              <a:t>操作系统（</a:t>
            </a:r>
            <a:r>
              <a:rPr lang="en-US" altLang="zh-CN" sz="3600">
                <a:latin typeface="黑体" panose="02010609060101010101" pitchFamily="49" charset="-122"/>
              </a:rPr>
              <a:t>operating system，</a:t>
            </a:r>
            <a:r>
              <a:rPr lang="zh-CN" altLang="en-US" sz="3600">
                <a:latin typeface="黑体" panose="02010609060101010101" pitchFamily="49" charset="-122"/>
              </a:rPr>
              <a:t>简称</a:t>
            </a:r>
            <a:r>
              <a:rPr lang="en-US" altLang="zh-CN" sz="3600">
                <a:latin typeface="黑体" panose="02010609060101010101" pitchFamily="49" charset="-122"/>
              </a:rPr>
              <a:t>OS）</a:t>
            </a:r>
            <a:r>
              <a:rPr lang="zh-CN" altLang="en-US" sz="3600">
                <a:latin typeface="宋体" panose="02010600030101010101" pitchFamily="2" charset="-122"/>
              </a:rPr>
              <a:t>是一个大型的程序系统，它负责计算机的全部软、硬件资源的分配、调度工作，控制并协调多个任务的活动，实现信息的存取和保护。它提供用户接口，使用户获得良好的工作环境。</a:t>
            </a:r>
            <a:r>
              <a:rPr lang="zh-CN" altLang="en-US" sz="3600"/>
              <a:t> </a:t>
            </a:r>
          </a:p>
        </p:txBody>
      </p:sp>
    </p:spTree>
    <p:extLst>
      <p:ext uri="{BB962C8B-B14F-4D97-AF65-F5344CB8AC3E}">
        <p14:creationId xmlns:p14="http://schemas.microsoft.com/office/powerpoint/2010/main" val="316507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889DD6-A60B-4389-833F-499557B169A2}"/>
              </a:ext>
            </a:extLst>
          </p:cNvPr>
          <p:cNvSpPr>
            <a:spLocks noGrp="1"/>
          </p:cNvSpPr>
          <p:nvPr>
            <p:ph type="body" sz="quarter" idx="12"/>
          </p:nvPr>
        </p:nvSpPr>
        <p:spPr/>
        <p:txBody>
          <a:bodyPr/>
          <a:lstStyle/>
          <a:p>
            <a:r>
              <a:rPr lang="zh-CN" altLang="zh-CN" dirty="0">
                <a:latin typeface="黑体" panose="02010609060101010101" pitchFamily="49" charset="-122"/>
                <a:ea typeface="黑体" panose="02010609060101010101" pitchFamily="49" charset="-122"/>
              </a:rPr>
              <a:t>课程</a:t>
            </a:r>
            <a:r>
              <a:rPr lang="zh-CN" altLang="en-US" dirty="0">
                <a:latin typeface="黑体" panose="02010609060101010101" pitchFamily="49" charset="-122"/>
                <a:ea typeface="黑体" panose="02010609060101010101" pitchFamily="49" charset="-122"/>
              </a:rPr>
              <a:t>定位</a:t>
            </a:r>
            <a:endParaRPr lang="zh-CN" altLang="en-US" dirty="0"/>
          </a:p>
        </p:txBody>
      </p:sp>
      <p:sp>
        <p:nvSpPr>
          <p:cNvPr id="3" name="内容占位符 2">
            <a:extLst>
              <a:ext uri="{FF2B5EF4-FFF2-40B4-BE49-F238E27FC236}">
                <a16:creationId xmlns:a16="http://schemas.microsoft.com/office/drawing/2014/main" id="{872F4F78-EFB8-41AD-8629-5B211AC11CE2}"/>
              </a:ext>
            </a:extLst>
          </p:cNvPr>
          <p:cNvSpPr>
            <a:spLocks noGrp="1"/>
          </p:cNvSpPr>
          <p:nvPr>
            <p:ph sz="quarter" idx="13"/>
          </p:nvPr>
        </p:nvSpPr>
        <p:spPr/>
        <p:txBody>
          <a:bodyPr/>
          <a:lstStyle/>
          <a:p>
            <a:endParaRPr lang="zh-CN" altLang="en-US"/>
          </a:p>
        </p:txBody>
      </p:sp>
      <p:sp>
        <p:nvSpPr>
          <p:cNvPr id="4" name="内容占位符 2" descr="Rectangle: Click to edit Master text styles&#10;Second level&#10;Third level&#10;Fourth level&#10;Fifth level">
            <a:extLst>
              <a:ext uri="{FF2B5EF4-FFF2-40B4-BE49-F238E27FC236}">
                <a16:creationId xmlns:a16="http://schemas.microsoft.com/office/drawing/2014/main" id="{9620B44A-6B92-460D-8BE8-C5CBE765AB92}"/>
              </a:ext>
            </a:extLst>
          </p:cNvPr>
          <p:cNvSpPr txBox="1">
            <a:spLocks/>
          </p:cNvSpPr>
          <p:nvPr/>
        </p:nvSpPr>
        <p:spPr>
          <a:xfrm>
            <a:off x="609600" y="1628775"/>
            <a:ext cx="8355013"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a:latin typeface="黑体" panose="02010609060101010101" pitchFamily="49" charset="-122"/>
                <a:ea typeface="黑体" panose="02010609060101010101" pitchFamily="49" charset="-122"/>
              </a:rPr>
              <a:t>核心课程：</a:t>
            </a:r>
            <a:r>
              <a:rPr lang="zh-CN" altLang="en-US">
                <a:latin typeface="黑体" panose="02010609060101010101" pitchFamily="49" charset="-122"/>
                <a:ea typeface="黑体" panose="02010609060101010101" pitchFamily="49" charset="-122"/>
              </a:rPr>
              <a:t>操作系统是计算机的核心，是连接硬件和软件的关键内容</a:t>
            </a:r>
            <a:endParaRPr lang="en-US" altLang="zh-CN">
              <a:latin typeface="黑体" panose="02010609060101010101" pitchFamily="49" charset="-122"/>
              <a:ea typeface="黑体" panose="02010609060101010101" pitchFamily="49" charset="-122"/>
            </a:endParaRPr>
          </a:p>
          <a:p>
            <a:r>
              <a:rPr lang="zh-CN" altLang="en-US" b="1">
                <a:latin typeface="黑体" panose="02010609060101010101" pitchFamily="49" charset="-122"/>
                <a:ea typeface="黑体" panose="02010609060101010101" pitchFamily="49" charset="-122"/>
              </a:rPr>
              <a:t>基础课程：</a:t>
            </a:r>
            <a:r>
              <a:rPr lang="zh-CN" altLang="en-US">
                <a:latin typeface="黑体" panose="02010609060101010101" pitchFamily="49" charset="-122"/>
                <a:ea typeface="黑体" panose="02010609060101010101" pitchFamily="49" charset="-122"/>
              </a:rPr>
              <a:t>掌握操作系统的基础知识，是对计算机的工作过程和其他部分理解的基础</a:t>
            </a:r>
            <a:endParaRPr lang="en-US" altLang="zh-CN">
              <a:latin typeface="黑体" panose="02010609060101010101" pitchFamily="49" charset="-122"/>
              <a:ea typeface="黑体" panose="02010609060101010101" pitchFamily="49" charset="-122"/>
            </a:endParaRPr>
          </a:p>
          <a:p>
            <a:r>
              <a:rPr lang="zh-CN" altLang="en-US" b="1">
                <a:latin typeface="黑体" panose="02010609060101010101" pitchFamily="49" charset="-122"/>
                <a:ea typeface="黑体" panose="02010609060101010101" pitchFamily="49" charset="-122"/>
              </a:rPr>
              <a:t>必修课程：</a:t>
            </a:r>
            <a:r>
              <a:rPr lang="zh-CN" altLang="en-US">
                <a:latin typeface="黑体" panose="02010609060101010101" pitchFamily="49" charset="-122"/>
                <a:ea typeface="黑体" panose="02010609060101010101" pitchFamily="49" charset="-122"/>
              </a:rPr>
              <a:t>每个计算机专业的学生必须掌握的知识</a:t>
            </a:r>
            <a:endParaRPr lang="en-US" altLang="zh-CN">
              <a:latin typeface="黑体" panose="02010609060101010101" pitchFamily="49" charset="-122"/>
              <a:ea typeface="黑体" panose="02010609060101010101" pitchFamily="49" charset="-122"/>
            </a:endParaRPr>
          </a:p>
          <a:p>
            <a:r>
              <a:rPr lang="zh-CN" altLang="en-US" b="1">
                <a:latin typeface="黑体" panose="02010609060101010101" pitchFamily="49" charset="-122"/>
                <a:ea typeface="黑体" panose="02010609060101010101" pitchFamily="49" charset="-122"/>
              </a:rPr>
              <a:t>修炼课程：</a:t>
            </a:r>
            <a:r>
              <a:rPr lang="zh-CN" altLang="en-US">
                <a:latin typeface="黑体" panose="02010609060101010101" pitchFamily="49" charset="-122"/>
                <a:ea typeface="黑体" panose="02010609060101010101" pitchFamily="49" charset="-122"/>
              </a:rPr>
              <a:t>操作系统很复杂，是人类活动在计算机里面的体现，学习操作系统更像学习如何做人做事</a:t>
            </a:r>
            <a:endParaRPr lang="en-US" altLang="zh-CN">
              <a:latin typeface="黑体" panose="02010609060101010101" pitchFamily="49" charset="-122"/>
              <a:ea typeface="黑体" panose="02010609060101010101" pitchFamily="49" charset="-122"/>
            </a:endParaRPr>
          </a:p>
          <a:p>
            <a:endParaRPr lang="en-US" altLang="zh-CN">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1535132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0152FA56-3A3D-4A34-9D06-AD7DA5E83A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1EA07E3-8F2B-4BC4-A333-4C5F4E8EA927}" type="slidenum">
              <a:rPr kumimoji="0" lang="zh-CN" altLang="en-US" sz="1400"/>
              <a:pPr eaLnBrk="1" hangingPunct="1"/>
              <a:t>50</a:t>
            </a:fld>
            <a:endParaRPr kumimoji="0" lang="en-US" altLang="zh-CN" sz="1400"/>
          </a:p>
        </p:txBody>
      </p:sp>
      <p:sp>
        <p:nvSpPr>
          <p:cNvPr id="46083" name="Rectangle 2">
            <a:extLst>
              <a:ext uri="{FF2B5EF4-FFF2-40B4-BE49-F238E27FC236}">
                <a16:creationId xmlns:a16="http://schemas.microsoft.com/office/drawing/2014/main" id="{D2786E53-43A7-4110-9938-0179F6233D19}"/>
              </a:ext>
            </a:extLst>
          </p:cNvPr>
          <p:cNvSpPr>
            <a:spLocks noGrp="1" noChangeArrowheads="1"/>
          </p:cNvSpPr>
          <p:nvPr>
            <p:ph type="title"/>
          </p:nvPr>
        </p:nvSpPr>
        <p:spPr/>
        <p:txBody>
          <a:bodyPr/>
          <a:lstStyle/>
          <a:p>
            <a:pPr eaLnBrk="1" hangingPunct="1"/>
            <a:r>
              <a:rPr lang="zh-CN" altLang="en-US"/>
              <a:t>操作系统的定义</a:t>
            </a:r>
          </a:p>
        </p:txBody>
      </p:sp>
      <p:sp>
        <p:nvSpPr>
          <p:cNvPr id="46084" name="Rectangle 3" descr="Rectangle: Click to edit Master text styles&#10;Second level&#10;Third level&#10;Fourth level&#10;Fifth level">
            <a:extLst>
              <a:ext uri="{FF2B5EF4-FFF2-40B4-BE49-F238E27FC236}">
                <a16:creationId xmlns:a16="http://schemas.microsoft.com/office/drawing/2014/main" id="{43E75820-4478-46EF-9202-F7932967D5A5}"/>
              </a:ext>
            </a:extLst>
          </p:cNvPr>
          <p:cNvSpPr>
            <a:spLocks noGrp="1" noChangeArrowheads="1"/>
          </p:cNvSpPr>
          <p:nvPr>
            <p:ph type="body" idx="1"/>
          </p:nvPr>
        </p:nvSpPr>
        <p:spPr/>
        <p:txBody>
          <a:bodyPr/>
          <a:lstStyle/>
          <a:p>
            <a:pPr eaLnBrk="1" hangingPunct="1">
              <a:buFont typeface="Wingdings" panose="05000000000000000000" pitchFamily="2" charset="2"/>
              <a:buNone/>
            </a:pPr>
            <a:r>
              <a:rPr lang="zh-CN" altLang="en-US">
                <a:latin typeface="黑体" panose="02010609060101010101" pitchFamily="49" charset="-122"/>
              </a:rPr>
              <a:t>		</a:t>
            </a:r>
            <a:r>
              <a:rPr lang="zh-CN" altLang="en-US" sz="3600">
                <a:latin typeface="黑体" panose="02010609060101010101" pitchFamily="49" charset="-122"/>
              </a:rPr>
              <a:t>操作系统</a:t>
            </a:r>
            <a:r>
              <a:rPr lang="zh-CN" altLang="en-US" sz="3600">
                <a:latin typeface="宋体" panose="02010600030101010101" pitchFamily="2" charset="-122"/>
              </a:rPr>
              <a:t>是一组控制和管理计算机硬件和软件资源，合理地对各类作业进行调度，以及方便用户使用的程序的集合。</a:t>
            </a:r>
            <a:r>
              <a:rPr lang="zh-CN" altLang="en-US" sz="3600"/>
              <a:t> </a:t>
            </a:r>
          </a:p>
        </p:txBody>
      </p:sp>
    </p:spTree>
    <p:extLst>
      <p:ext uri="{BB962C8B-B14F-4D97-AF65-F5344CB8AC3E}">
        <p14:creationId xmlns:p14="http://schemas.microsoft.com/office/powerpoint/2010/main" val="2540788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196E5-46D5-4ACA-8532-B2472EB83C6F}"/>
              </a:ext>
            </a:extLst>
          </p:cNvPr>
          <p:cNvSpPr>
            <a:spLocks noGrp="1"/>
          </p:cNvSpPr>
          <p:nvPr>
            <p:ph type="title"/>
          </p:nvPr>
        </p:nvSpPr>
        <p:spPr/>
        <p:txBody>
          <a:bodyPr/>
          <a:lstStyle/>
          <a:p>
            <a:r>
              <a:rPr lang="en-US" altLang="zh-CN" dirty="0" err="1"/>
              <a:t>OpenEuler</a:t>
            </a:r>
            <a:r>
              <a:rPr lang="zh-CN" altLang="en-US" dirty="0"/>
              <a:t>操作系统官网</a:t>
            </a:r>
          </a:p>
        </p:txBody>
      </p:sp>
      <p:sp>
        <p:nvSpPr>
          <p:cNvPr id="3" name="内容占位符 2">
            <a:extLst>
              <a:ext uri="{FF2B5EF4-FFF2-40B4-BE49-F238E27FC236}">
                <a16:creationId xmlns:a16="http://schemas.microsoft.com/office/drawing/2014/main" id="{12D44BE6-ED0A-4363-AC4A-0D47C2D7FE6A}"/>
              </a:ext>
            </a:extLst>
          </p:cNvPr>
          <p:cNvSpPr>
            <a:spLocks noGrp="1"/>
          </p:cNvSpPr>
          <p:nvPr>
            <p:ph idx="1"/>
          </p:nvPr>
        </p:nvSpPr>
        <p:spPr/>
        <p:txBody>
          <a:bodyPr/>
          <a:lstStyle/>
          <a:p>
            <a:r>
              <a:rPr lang="en-US" altLang="zh-CN" dirty="0"/>
              <a:t>https://openeuler.org/zh/</a:t>
            </a:r>
            <a:endParaRPr lang="zh-CN" altLang="en-US" dirty="0"/>
          </a:p>
        </p:txBody>
      </p:sp>
    </p:spTree>
    <p:extLst>
      <p:ext uri="{BB962C8B-B14F-4D97-AF65-F5344CB8AC3E}">
        <p14:creationId xmlns:p14="http://schemas.microsoft.com/office/powerpoint/2010/main" val="1994499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
        <p:nvSpPr>
          <p:cNvPr id="2" name="内容占位符 1">
            <a:extLst>
              <a:ext uri="{FF2B5EF4-FFF2-40B4-BE49-F238E27FC236}">
                <a16:creationId xmlns:a16="http://schemas.microsoft.com/office/drawing/2014/main" id="{2ADA61FD-48F0-4E6D-9733-2C4645D5E3B1}"/>
              </a:ext>
            </a:extLst>
          </p:cNvPr>
          <p:cNvSpPr>
            <a:spLocks noGrp="1"/>
          </p:cNvSpPr>
          <p:nvPr>
            <p:ph sz="quarter" idx="13"/>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openEuler</a:t>
            </a:r>
            <a:r>
              <a:rPr lang="zh-CN" altLang="en-US" dirty="0"/>
              <a:t>操作系统介绍</a:t>
            </a:r>
          </a:p>
        </p:txBody>
      </p:sp>
      <p:sp>
        <p:nvSpPr>
          <p:cNvPr id="3" name="文本占位符 2"/>
          <p:cNvSpPr>
            <a:spLocks noGrp="1"/>
          </p:cNvSpPr>
          <p:nvPr>
            <p:ph type="body" sz="quarter" idx="10"/>
          </p:nvPr>
        </p:nvSpPr>
        <p:spPr/>
        <p:txBody>
          <a:bodyPr/>
          <a:lstStyle/>
          <a:p>
            <a:pPr>
              <a:lnSpc>
                <a:spcPct val="100000"/>
              </a:lnSpc>
            </a:pPr>
            <a:r>
              <a:rPr lang="en-US" altLang="zh-CN" sz="2400" dirty="0"/>
              <a:t>openEuler</a:t>
            </a:r>
            <a:r>
              <a:rPr lang="zh-CN" altLang="en-US" sz="2400" dirty="0"/>
              <a:t>是一款开源、免费的操作系统，由</a:t>
            </a:r>
            <a:r>
              <a:rPr lang="en-US" altLang="zh-CN" sz="2400" dirty="0"/>
              <a:t>openEuler</a:t>
            </a:r>
            <a:r>
              <a:rPr lang="zh-CN" altLang="en-US" sz="2400" dirty="0"/>
              <a:t>社区运作。当前</a:t>
            </a:r>
            <a:r>
              <a:rPr lang="en-US" altLang="zh-CN" sz="2400" dirty="0"/>
              <a:t>openEuler</a:t>
            </a:r>
            <a:r>
              <a:rPr lang="zh-CN" altLang="en-US" sz="2400" dirty="0"/>
              <a:t>内核源于</a:t>
            </a:r>
            <a:r>
              <a:rPr lang="en-US" altLang="zh-CN" sz="2400" dirty="0"/>
              <a:t>Linux</a:t>
            </a:r>
            <a:r>
              <a:rPr lang="zh-CN" altLang="en-US" sz="2400" dirty="0"/>
              <a:t>，支持鲲鹏及其它多种处理器，能够充分释放计算芯片的潜能，是由全球开源贡献者构建的高效、稳定、安全的开源操作系统，适用于数据库、大数据、云计算、人工智能等应用场景。</a:t>
            </a:r>
            <a:endParaRPr lang="en-US" altLang="zh-CN" sz="2400" dirty="0"/>
          </a:p>
          <a:p>
            <a:r>
              <a:rPr lang="en-US" altLang="zh-CN" sz="2400" dirty="0"/>
              <a:t>openEuler</a:t>
            </a:r>
            <a:r>
              <a:rPr lang="zh-CN" altLang="en-US" sz="2400" dirty="0"/>
              <a:t>通常有两种版本：</a:t>
            </a:r>
            <a:endParaRPr lang="en-US" altLang="zh-CN" sz="2400" dirty="0"/>
          </a:p>
          <a:p>
            <a:pPr lvl="1"/>
            <a:r>
              <a:rPr lang="zh-CN" altLang="en-US" sz="2000" dirty="0"/>
              <a:t>创新版本</a:t>
            </a:r>
            <a:endParaRPr lang="en-US" altLang="zh-CN" sz="2000" dirty="0"/>
          </a:p>
          <a:p>
            <a:pPr lvl="2"/>
            <a:r>
              <a:rPr lang="zh-CN" altLang="en-US" dirty="0"/>
              <a:t>支撑</a:t>
            </a:r>
            <a:r>
              <a:rPr lang="en-US" altLang="zh-CN" dirty="0"/>
              <a:t>Linux</a:t>
            </a:r>
            <a:r>
              <a:rPr lang="zh-CN" altLang="en-US" dirty="0"/>
              <a:t>爱好者技术创新，内容教新，如</a:t>
            </a:r>
            <a:r>
              <a:rPr lang="en-US" altLang="zh-CN" dirty="0"/>
              <a:t>openEuler 20.09</a:t>
            </a:r>
            <a:r>
              <a:rPr lang="zh-CN" altLang="en-US" dirty="0"/>
              <a:t>；</a:t>
            </a:r>
            <a:endParaRPr lang="en-US" altLang="zh-CN" dirty="0"/>
          </a:p>
          <a:p>
            <a:pPr lvl="2"/>
            <a:r>
              <a:rPr lang="zh-CN" altLang="en-US" dirty="0"/>
              <a:t>通常半年发布一个新的版本。</a:t>
            </a:r>
            <a:endParaRPr lang="en-US" altLang="zh-CN" dirty="0"/>
          </a:p>
          <a:p>
            <a:pPr lvl="1"/>
            <a:r>
              <a:rPr lang="en-US" altLang="zh-CN" sz="2000" dirty="0"/>
              <a:t>LTS</a:t>
            </a:r>
          </a:p>
          <a:p>
            <a:pPr lvl="2"/>
            <a:r>
              <a:rPr lang="en-US" altLang="zh-CN" dirty="0"/>
              <a:t>LTS</a:t>
            </a:r>
            <a:r>
              <a:rPr lang="zh-CN" altLang="en-US" dirty="0"/>
              <a:t>是</a:t>
            </a:r>
            <a:r>
              <a:rPr lang="en-US" altLang="zh-CN" dirty="0"/>
              <a:t>openEuler</a:t>
            </a:r>
            <a:r>
              <a:rPr lang="zh-CN" altLang="en-US" dirty="0"/>
              <a:t>稳定版，如</a:t>
            </a:r>
            <a:r>
              <a:rPr lang="en-US" altLang="zh-CN" dirty="0"/>
              <a:t>openEuler LTS 20.03</a:t>
            </a:r>
            <a:r>
              <a:rPr lang="zh-CN" altLang="en-US" dirty="0"/>
              <a:t>；</a:t>
            </a:r>
            <a:endParaRPr lang="en-US" altLang="zh-CN" dirty="0"/>
          </a:p>
          <a:p>
            <a:pPr lvl="2"/>
            <a:r>
              <a:rPr lang="zh-CN" altLang="en-US" dirty="0"/>
              <a:t>通常两年发布一个新的版本。</a:t>
            </a:r>
            <a:endParaRPr lang="en-US" altLang="zh-CN"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8399" y="5962479"/>
            <a:ext cx="2215754" cy="558369"/>
          </a:xfrm>
          <a:prstGeom prst="rect">
            <a:avLst/>
          </a:prstGeom>
        </p:spPr>
      </p:pic>
    </p:spTree>
    <p:extLst>
      <p:ext uri="{BB962C8B-B14F-4D97-AF65-F5344CB8AC3E}">
        <p14:creationId xmlns:p14="http://schemas.microsoft.com/office/powerpoint/2010/main" val="3529026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5536" y="1124744"/>
            <a:ext cx="8208912" cy="4513175"/>
          </a:xfrm>
          <a:prstGeom prst="rect">
            <a:avLst/>
          </a:prstGeom>
        </p:spPr>
      </p:pic>
      <p:pic>
        <p:nvPicPr>
          <p:cNvPr id="3" name="图片 2"/>
          <p:cNvPicPr>
            <a:picLocks noChangeAspect="1"/>
          </p:cNvPicPr>
          <p:nvPr/>
        </p:nvPicPr>
        <p:blipFill>
          <a:blip r:embed="rId3"/>
          <a:stretch>
            <a:fillRect/>
          </a:stretch>
        </p:blipFill>
        <p:spPr>
          <a:xfrm>
            <a:off x="6084168" y="6258000"/>
            <a:ext cx="1980952" cy="600000"/>
          </a:xfrm>
          <a:prstGeom prst="rect">
            <a:avLst/>
          </a:prstGeom>
        </p:spPr>
      </p:pic>
    </p:spTree>
    <p:extLst>
      <p:ext uri="{BB962C8B-B14F-4D97-AF65-F5344CB8AC3E}">
        <p14:creationId xmlns:p14="http://schemas.microsoft.com/office/powerpoint/2010/main" val="2164287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3568" y="1196752"/>
            <a:ext cx="7712941" cy="4361958"/>
          </a:xfrm>
          <a:prstGeom prst="rect">
            <a:avLst/>
          </a:prstGeom>
        </p:spPr>
      </p:pic>
      <p:pic>
        <p:nvPicPr>
          <p:cNvPr id="3" name="图片 2"/>
          <p:cNvPicPr>
            <a:picLocks noChangeAspect="1"/>
          </p:cNvPicPr>
          <p:nvPr/>
        </p:nvPicPr>
        <p:blipFill>
          <a:blip r:embed="rId3"/>
          <a:stretch>
            <a:fillRect/>
          </a:stretch>
        </p:blipFill>
        <p:spPr>
          <a:xfrm>
            <a:off x="6012160" y="6196177"/>
            <a:ext cx="2232248" cy="661823"/>
          </a:xfrm>
          <a:prstGeom prst="rect">
            <a:avLst/>
          </a:prstGeom>
        </p:spPr>
      </p:pic>
    </p:spTree>
    <p:extLst>
      <p:ext uri="{BB962C8B-B14F-4D97-AF65-F5344CB8AC3E}">
        <p14:creationId xmlns:p14="http://schemas.microsoft.com/office/powerpoint/2010/main" val="3230125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1179358"/>
            <a:ext cx="7632848" cy="4832092"/>
          </a:xfrm>
          <a:prstGeom prst="rect">
            <a:avLst/>
          </a:prstGeom>
        </p:spPr>
        <p:txBody>
          <a:bodyPr wrap="square">
            <a:spAutoFit/>
          </a:bodyPr>
          <a:lstStyle/>
          <a:p>
            <a:r>
              <a:rPr lang="zh-CN" altLang="en-US" dirty="0">
                <a:solidFill>
                  <a:srgbClr val="800000"/>
                </a:solidFill>
                <a:latin typeface="+mn-ea"/>
                <a:ea typeface="+mn-ea"/>
              </a:rPr>
              <a:t>openEuler是什么？</a:t>
            </a:r>
          </a:p>
          <a:p>
            <a:pPr marL="342900" indent="-342900">
              <a:buFont typeface="Wingdings" panose="05000000000000000000" pitchFamily="2" charset="2"/>
              <a:buChar char="Ø"/>
            </a:pPr>
            <a:r>
              <a:rPr lang="zh-CN" altLang="en-US" sz="2000" dirty="0">
                <a:latin typeface="+mn-ea"/>
                <a:ea typeface="+mn-ea"/>
              </a:rPr>
              <a:t>openEuler 是一个开源、免费的 Linux 发行平台；</a:t>
            </a:r>
          </a:p>
          <a:p>
            <a:pPr marL="342900" indent="-342900">
              <a:buFont typeface="Wingdings" panose="05000000000000000000" pitchFamily="2" charset="2"/>
              <a:buChar char="Ø"/>
            </a:pPr>
            <a:r>
              <a:rPr lang="zh-CN" altLang="en-US" sz="2000" dirty="0">
                <a:latin typeface="+mn-ea"/>
                <a:ea typeface="+mn-ea"/>
              </a:rPr>
              <a:t>支持x86、ARM、RISC-V等多种处理器架构；</a:t>
            </a:r>
          </a:p>
          <a:p>
            <a:pPr marL="342900" indent="-342900">
              <a:buFont typeface="Wingdings" panose="05000000000000000000" pitchFamily="2" charset="2"/>
              <a:buChar char="Ø"/>
            </a:pPr>
            <a:r>
              <a:rPr lang="zh-CN" altLang="en-US" sz="2000" dirty="0">
                <a:latin typeface="+mn-ea"/>
                <a:ea typeface="+mn-ea"/>
              </a:rPr>
              <a:t>所有开发者、企业、商业组织都可以使用openEuler社区版本，也可以基于社区版本</a:t>
            </a:r>
          </a:p>
          <a:p>
            <a:endParaRPr lang="en-US" altLang="zh-CN" sz="2000" dirty="0">
              <a:latin typeface="+mn-ea"/>
              <a:ea typeface="+mn-ea"/>
            </a:endParaRPr>
          </a:p>
          <a:p>
            <a:r>
              <a:rPr lang="zh-CN" altLang="en-US" sz="2000" dirty="0">
                <a:latin typeface="+mn-ea"/>
                <a:ea typeface="+mn-ea"/>
              </a:rPr>
              <a:t>发布自己二次开发的操作系统版本。</a:t>
            </a:r>
          </a:p>
          <a:p>
            <a:endParaRPr lang="en-US" altLang="zh-CN" sz="2000" dirty="0">
              <a:latin typeface="+mn-ea"/>
              <a:ea typeface="+mn-ea"/>
              <a:hlinkClick r:id="rId2"/>
            </a:endParaRPr>
          </a:p>
          <a:p>
            <a:r>
              <a:rPr lang="zh-CN" altLang="en-US" sz="2000" dirty="0">
                <a:latin typeface="+mn-ea"/>
                <a:ea typeface="+mn-ea"/>
              </a:rPr>
              <a:t>https://openeuler.org/</a:t>
            </a:r>
            <a:endParaRPr lang="en-US" altLang="zh-CN" sz="2000" dirty="0">
              <a:latin typeface="+mn-ea"/>
              <a:ea typeface="+mn-ea"/>
            </a:endParaRPr>
          </a:p>
          <a:p>
            <a:endParaRPr lang="en-US" altLang="zh-CN" sz="2000" dirty="0">
              <a:latin typeface="+mn-ea"/>
              <a:ea typeface="+mn-ea"/>
            </a:endParaRPr>
          </a:p>
          <a:p>
            <a:endParaRPr lang="zh-CN" altLang="en-US" sz="2000" dirty="0">
              <a:latin typeface="+mn-ea"/>
              <a:ea typeface="+mn-ea"/>
            </a:endParaRPr>
          </a:p>
          <a:p>
            <a:r>
              <a:rPr lang="zh-CN" altLang="en-US" sz="2000" dirty="0">
                <a:latin typeface="+mn-ea"/>
                <a:ea typeface="+mn-ea"/>
              </a:rPr>
              <a:t>https://gitee.com/openeuler/</a:t>
            </a:r>
            <a:endParaRPr lang="en-US" altLang="zh-CN" sz="2000" dirty="0">
              <a:latin typeface="+mn-ea"/>
              <a:ea typeface="+mn-ea"/>
            </a:endParaRPr>
          </a:p>
          <a:p>
            <a:endParaRPr lang="zh-CN" altLang="en-US" sz="2000" dirty="0">
              <a:latin typeface="+mn-ea"/>
              <a:ea typeface="+mn-ea"/>
            </a:endParaRPr>
          </a:p>
        </p:txBody>
      </p:sp>
      <p:pic>
        <p:nvPicPr>
          <p:cNvPr id="3" name="图片 2"/>
          <p:cNvPicPr>
            <a:picLocks noChangeAspect="1"/>
          </p:cNvPicPr>
          <p:nvPr/>
        </p:nvPicPr>
        <p:blipFill>
          <a:blip r:embed="rId3"/>
          <a:stretch>
            <a:fillRect/>
          </a:stretch>
        </p:blipFill>
        <p:spPr>
          <a:xfrm>
            <a:off x="4860032" y="3802392"/>
            <a:ext cx="3240360" cy="911121"/>
          </a:xfrm>
          <a:prstGeom prst="rect">
            <a:avLst/>
          </a:prstGeom>
        </p:spPr>
      </p:pic>
      <p:pic>
        <p:nvPicPr>
          <p:cNvPr id="4" name="图片 3"/>
          <p:cNvPicPr>
            <a:picLocks noChangeAspect="1"/>
          </p:cNvPicPr>
          <p:nvPr/>
        </p:nvPicPr>
        <p:blipFill>
          <a:blip r:embed="rId4"/>
          <a:stretch>
            <a:fillRect/>
          </a:stretch>
        </p:blipFill>
        <p:spPr>
          <a:xfrm>
            <a:off x="5004048" y="5041699"/>
            <a:ext cx="3350769" cy="962865"/>
          </a:xfrm>
          <a:prstGeom prst="rect">
            <a:avLst/>
          </a:prstGeom>
        </p:spPr>
      </p:pic>
      <p:pic>
        <p:nvPicPr>
          <p:cNvPr id="5" name="图片 4"/>
          <p:cNvPicPr>
            <a:picLocks noChangeAspect="1"/>
          </p:cNvPicPr>
          <p:nvPr/>
        </p:nvPicPr>
        <p:blipFill>
          <a:blip r:embed="rId5"/>
          <a:stretch>
            <a:fillRect/>
          </a:stretch>
        </p:blipFill>
        <p:spPr>
          <a:xfrm>
            <a:off x="6012160" y="6196177"/>
            <a:ext cx="2232248" cy="661823"/>
          </a:xfrm>
          <a:prstGeom prst="rect">
            <a:avLst/>
          </a:prstGeom>
        </p:spPr>
      </p:pic>
    </p:spTree>
    <p:extLst>
      <p:ext uri="{BB962C8B-B14F-4D97-AF65-F5344CB8AC3E}">
        <p14:creationId xmlns:p14="http://schemas.microsoft.com/office/powerpoint/2010/main" val="1206712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1520" y="1196752"/>
            <a:ext cx="8640960" cy="4617624"/>
          </a:xfrm>
          <a:prstGeom prst="rect">
            <a:avLst/>
          </a:prstGeom>
        </p:spPr>
      </p:pic>
      <p:pic>
        <p:nvPicPr>
          <p:cNvPr id="3" name="图片 2"/>
          <p:cNvPicPr>
            <a:picLocks noChangeAspect="1"/>
          </p:cNvPicPr>
          <p:nvPr/>
        </p:nvPicPr>
        <p:blipFill>
          <a:blip r:embed="rId3"/>
          <a:stretch>
            <a:fillRect/>
          </a:stretch>
        </p:blipFill>
        <p:spPr>
          <a:xfrm>
            <a:off x="6012160" y="6196177"/>
            <a:ext cx="2232248" cy="661823"/>
          </a:xfrm>
          <a:prstGeom prst="rect">
            <a:avLst/>
          </a:prstGeom>
        </p:spPr>
      </p:pic>
    </p:spTree>
    <p:extLst>
      <p:ext uri="{BB962C8B-B14F-4D97-AF65-F5344CB8AC3E}">
        <p14:creationId xmlns:p14="http://schemas.microsoft.com/office/powerpoint/2010/main" val="398145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7544" y="1484784"/>
            <a:ext cx="8359753" cy="3456384"/>
          </a:xfrm>
          <a:prstGeom prst="rect">
            <a:avLst/>
          </a:prstGeom>
        </p:spPr>
      </p:pic>
      <p:pic>
        <p:nvPicPr>
          <p:cNvPr id="3" name="图片 2"/>
          <p:cNvPicPr>
            <a:picLocks noChangeAspect="1"/>
          </p:cNvPicPr>
          <p:nvPr/>
        </p:nvPicPr>
        <p:blipFill>
          <a:blip r:embed="rId3"/>
          <a:stretch>
            <a:fillRect/>
          </a:stretch>
        </p:blipFill>
        <p:spPr>
          <a:xfrm>
            <a:off x="6012160" y="6196177"/>
            <a:ext cx="2232248" cy="661823"/>
          </a:xfrm>
          <a:prstGeom prst="rect">
            <a:avLst/>
          </a:prstGeom>
        </p:spPr>
      </p:pic>
    </p:spTree>
    <p:extLst>
      <p:ext uri="{BB962C8B-B14F-4D97-AF65-F5344CB8AC3E}">
        <p14:creationId xmlns:p14="http://schemas.microsoft.com/office/powerpoint/2010/main" val="3844435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A84C3-B4DE-48BB-8AF5-4151F1275753}"/>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D5DFADC5-6605-4F88-BF6C-5AB8D1F83516}"/>
              </a:ext>
            </a:extLst>
          </p:cNvPr>
          <p:cNvPicPr>
            <a:picLocks noChangeAspect="1"/>
          </p:cNvPicPr>
          <p:nvPr/>
        </p:nvPicPr>
        <p:blipFill>
          <a:blip r:embed="rId2"/>
          <a:stretch>
            <a:fillRect/>
          </a:stretch>
        </p:blipFill>
        <p:spPr>
          <a:xfrm>
            <a:off x="0" y="1592458"/>
            <a:ext cx="9144000" cy="3673084"/>
          </a:xfrm>
          <a:prstGeom prst="rect">
            <a:avLst/>
          </a:prstGeom>
        </p:spPr>
      </p:pic>
    </p:spTree>
    <p:extLst>
      <p:ext uri="{BB962C8B-B14F-4D97-AF65-F5344CB8AC3E}">
        <p14:creationId xmlns:p14="http://schemas.microsoft.com/office/powerpoint/2010/main" val="1352631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BB32674-17D9-485C-9B4B-682DF7C18215}"/>
              </a:ext>
            </a:extLst>
          </p:cNvPr>
          <p:cNvSpPr>
            <a:spLocks noGrp="1"/>
          </p:cNvSpPr>
          <p:nvPr>
            <p:ph type="body" sz="quarter" idx="12"/>
          </p:nvPr>
        </p:nvSpPr>
        <p:spPr/>
        <p:txBody>
          <a:bodyPr/>
          <a:lstStyle/>
          <a:p>
            <a:r>
              <a:rPr lang="zh-CN" altLang="zh-CN" dirty="0">
                <a:latin typeface="黑体" panose="02010609060101010101" pitchFamily="49" charset="-122"/>
                <a:ea typeface="黑体" panose="02010609060101010101" pitchFamily="49" charset="-122"/>
              </a:rPr>
              <a:t>课程</a:t>
            </a:r>
            <a:r>
              <a:rPr lang="zh-CN" altLang="en-US" dirty="0">
                <a:latin typeface="黑体" panose="02010609060101010101" pitchFamily="49" charset="-122"/>
                <a:ea typeface="黑体" panose="02010609060101010101" pitchFamily="49" charset="-122"/>
              </a:rPr>
              <a:t>定位</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目标</a:t>
            </a:r>
            <a:endParaRPr lang="zh-CN" altLang="en-US" dirty="0"/>
          </a:p>
        </p:txBody>
      </p:sp>
      <p:sp>
        <p:nvSpPr>
          <p:cNvPr id="3" name="内容占位符 2">
            <a:extLst>
              <a:ext uri="{FF2B5EF4-FFF2-40B4-BE49-F238E27FC236}">
                <a16:creationId xmlns:a16="http://schemas.microsoft.com/office/drawing/2014/main" id="{4BC59BCD-A6F7-4C32-A988-E4ADC7953892}"/>
              </a:ext>
            </a:extLst>
          </p:cNvPr>
          <p:cNvSpPr>
            <a:spLocks noGrp="1"/>
          </p:cNvSpPr>
          <p:nvPr>
            <p:ph sz="quarter" idx="13"/>
          </p:nvPr>
        </p:nvSpPr>
        <p:spPr/>
        <p:txBody>
          <a:bodyPr/>
          <a:lstStyle/>
          <a:p>
            <a:endParaRPr lang="zh-CN" altLang="en-US"/>
          </a:p>
        </p:txBody>
      </p:sp>
      <p:sp>
        <p:nvSpPr>
          <p:cNvPr id="4" name="内容占位符 2" descr="Rectangle: Click to edit Master text styles&#10;Second level&#10;Third level&#10;Fourth level&#10;Fifth level">
            <a:extLst>
              <a:ext uri="{FF2B5EF4-FFF2-40B4-BE49-F238E27FC236}">
                <a16:creationId xmlns:a16="http://schemas.microsoft.com/office/drawing/2014/main" id="{8635C6B3-B00F-462E-A06D-E1B379653F98}"/>
              </a:ext>
            </a:extLst>
          </p:cNvPr>
          <p:cNvSpPr txBox="1">
            <a:spLocks/>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a:latin typeface="黑体" panose="02010609060101010101" pitchFamily="49" charset="-122"/>
                <a:ea typeface="黑体" panose="02010609060101010101" pitchFamily="49" charset="-122"/>
              </a:rPr>
              <a:t>操作系统课程的主要目标：</a:t>
            </a:r>
            <a:endParaRPr lang="en-US" altLang="zh-CN" b="1">
              <a:latin typeface="黑体" panose="02010609060101010101" pitchFamily="49" charset="-122"/>
              <a:ea typeface="黑体" panose="02010609060101010101" pitchFamily="49" charset="-122"/>
            </a:endParaRPr>
          </a:p>
          <a:p>
            <a:pPr marL="800100" lvl="1" indent="-342900">
              <a:lnSpc>
                <a:spcPct val="150000"/>
              </a:lnSpc>
              <a:buFont typeface="Tahoma" panose="020B0604030504040204" pitchFamily="34" charset="0"/>
              <a:buAutoNum type="arabicPeriod"/>
            </a:pPr>
            <a:r>
              <a:rPr lang="zh-CN" altLang="en-US">
                <a:latin typeface="黑体" panose="02010609060101010101" pitchFamily="49" charset="-122"/>
                <a:ea typeface="黑体" panose="02010609060101010101" pitchFamily="49" charset="-122"/>
              </a:rPr>
              <a:t>理解操作系统在计算机系统中的地位；</a:t>
            </a:r>
            <a:endParaRPr lang="en-US" altLang="zh-CN">
              <a:latin typeface="黑体" panose="02010609060101010101" pitchFamily="49" charset="-122"/>
              <a:ea typeface="黑体" panose="02010609060101010101" pitchFamily="49" charset="-122"/>
            </a:endParaRPr>
          </a:p>
          <a:p>
            <a:pPr marL="800100" lvl="1" indent="-342900">
              <a:lnSpc>
                <a:spcPct val="150000"/>
              </a:lnSpc>
              <a:buFont typeface="Tahoma" panose="020B0604030504040204" pitchFamily="34" charset="0"/>
              <a:buAutoNum type="arabicPeriod"/>
            </a:pPr>
            <a:r>
              <a:rPr lang="zh-CN" altLang="en-US">
                <a:latin typeface="黑体" panose="02010609060101010101" pitchFamily="49" charset="-122"/>
                <a:ea typeface="黑体" panose="02010609060101010101" pitchFamily="49" charset="-122"/>
              </a:rPr>
              <a:t>掌握操作系统的设计理念，为以后设计自己的系统打下坚实基础；</a:t>
            </a:r>
            <a:endParaRPr lang="en-US" altLang="zh-CN">
              <a:latin typeface="黑体" panose="02010609060101010101" pitchFamily="49" charset="-122"/>
              <a:ea typeface="黑体" panose="02010609060101010101" pitchFamily="49" charset="-122"/>
            </a:endParaRPr>
          </a:p>
          <a:p>
            <a:pPr marL="800100" lvl="1" indent="-342900">
              <a:lnSpc>
                <a:spcPct val="150000"/>
              </a:lnSpc>
              <a:buFont typeface="Tahoma" panose="020B0604030504040204" pitchFamily="34" charset="0"/>
              <a:buAutoNum type="arabicPeriod"/>
            </a:pPr>
            <a:r>
              <a:rPr lang="zh-CN" altLang="en-US">
                <a:latin typeface="黑体" panose="02010609060101010101" pitchFamily="49" charset="-122"/>
                <a:ea typeface="黑体" panose="02010609060101010101" pitchFamily="49" charset="-122"/>
              </a:rPr>
              <a:t>学习操作系统设计者的设计哲学，体会计算机最奥妙的东西；</a:t>
            </a:r>
            <a:endParaRPr lang="en-US" altLang="zh-CN">
              <a:latin typeface="黑体" panose="02010609060101010101" pitchFamily="49" charset="-122"/>
              <a:ea typeface="黑体" panose="02010609060101010101" pitchFamily="49" charset="-122"/>
            </a:endParaRPr>
          </a:p>
          <a:p>
            <a:pPr marL="800100" lvl="1" indent="-342900">
              <a:lnSpc>
                <a:spcPct val="150000"/>
              </a:lnSpc>
              <a:buFont typeface="Tahoma" panose="020B0604030504040204" pitchFamily="34" charset="0"/>
              <a:buAutoNum type="arabicPeriod"/>
            </a:pPr>
            <a:r>
              <a:rPr lang="zh-CN" altLang="en-US">
                <a:latin typeface="黑体" panose="02010609060101010101" pitchFamily="49" charset="-122"/>
                <a:ea typeface="黑体" panose="02010609060101010101" pitchFamily="49" charset="-122"/>
              </a:rPr>
              <a:t>培养学生的研究和分析能力。</a:t>
            </a:r>
            <a:endParaRPr lang="en-US" altLang="zh-CN">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1323972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5536" y="1340767"/>
            <a:ext cx="8424936" cy="4549587"/>
          </a:xfrm>
          <a:prstGeom prst="rect">
            <a:avLst/>
          </a:prstGeom>
        </p:spPr>
      </p:pic>
      <p:pic>
        <p:nvPicPr>
          <p:cNvPr id="3" name="图片 2"/>
          <p:cNvPicPr>
            <a:picLocks noChangeAspect="1"/>
          </p:cNvPicPr>
          <p:nvPr/>
        </p:nvPicPr>
        <p:blipFill>
          <a:blip r:embed="rId3"/>
          <a:stretch>
            <a:fillRect/>
          </a:stretch>
        </p:blipFill>
        <p:spPr>
          <a:xfrm>
            <a:off x="6012160" y="6196177"/>
            <a:ext cx="2232248" cy="661823"/>
          </a:xfrm>
          <a:prstGeom prst="rect">
            <a:avLst/>
          </a:prstGeom>
        </p:spPr>
      </p:pic>
    </p:spTree>
    <p:extLst>
      <p:ext uri="{BB962C8B-B14F-4D97-AF65-F5344CB8AC3E}">
        <p14:creationId xmlns:p14="http://schemas.microsoft.com/office/powerpoint/2010/main" val="1457992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3528" y="1268760"/>
            <a:ext cx="8509297" cy="4392488"/>
          </a:xfrm>
          <a:prstGeom prst="rect">
            <a:avLst/>
          </a:prstGeom>
        </p:spPr>
      </p:pic>
    </p:spTree>
    <p:extLst>
      <p:ext uri="{BB962C8B-B14F-4D97-AF65-F5344CB8AC3E}">
        <p14:creationId xmlns:p14="http://schemas.microsoft.com/office/powerpoint/2010/main" val="26114581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D797F770-C2E0-4CB3-911E-21BF6BA838A1}"/>
              </a:ext>
            </a:extLst>
          </p:cNvPr>
          <p:cNvSpPr txBox="1">
            <a:spLocks/>
          </p:cNvSpPr>
          <p:nvPr/>
        </p:nvSpPr>
        <p:spPr>
          <a:xfrm>
            <a:off x="638177" y="1304138"/>
            <a:ext cx="8005763" cy="496243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经过与华为公司的对接，我们主要融入的内容体现在：</a:t>
            </a:r>
            <a:endParaRPr lang="en-US" altLang="zh-CN" dirty="0"/>
          </a:p>
          <a:p>
            <a:pPr>
              <a:lnSpc>
                <a:spcPct val="150000"/>
              </a:lnSpc>
            </a:pPr>
            <a:r>
              <a:rPr lang="zh-CN" altLang="en-US" dirty="0"/>
              <a:t>（</a:t>
            </a:r>
            <a:r>
              <a:rPr lang="en-US" altLang="zh-CN" dirty="0"/>
              <a:t>1</a:t>
            </a:r>
            <a:r>
              <a:rPr lang="zh-CN" altLang="en-US" dirty="0"/>
              <a:t>）实验环节：本学期实验平台为华为</a:t>
            </a:r>
            <a:r>
              <a:rPr lang="en-US" altLang="zh-CN" dirty="0" err="1"/>
              <a:t>OpenEuler</a:t>
            </a:r>
            <a:r>
              <a:rPr lang="zh-CN" altLang="en-US" dirty="0"/>
              <a:t>系统，使用头歌网站进行实验教学（学生直接在网上提供的</a:t>
            </a:r>
            <a:r>
              <a:rPr lang="en-US" altLang="zh-CN" dirty="0"/>
              <a:t>docker</a:t>
            </a:r>
            <a:r>
              <a:rPr lang="zh-CN" altLang="en-US" dirty="0"/>
              <a:t>上进行实验，实验完毕，网站平台可以自动评测是否过关）  </a:t>
            </a:r>
            <a:endParaRPr lang="en-US" altLang="zh-CN" dirty="0"/>
          </a:p>
          <a:p>
            <a:pPr>
              <a:lnSpc>
                <a:spcPct val="150000"/>
              </a:lnSpc>
            </a:pPr>
            <a:r>
              <a:rPr lang="zh-CN" altLang="en-US" dirty="0"/>
              <a:t>（</a:t>
            </a:r>
            <a:r>
              <a:rPr lang="en-US" altLang="zh-CN" dirty="0"/>
              <a:t>2</a:t>
            </a:r>
            <a:r>
              <a:rPr lang="zh-CN" altLang="en-US" dirty="0"/>
              <a:t>）课堂教学</a:t>
            </a:r>
            <a:r>
              <a:rPr lang="en-US" altLang="zh-CN"/>
              <a:t>: </a:t>
            </a:r>
          </a:p>
          <a:p>
            <a:pPr>
              <a:lnSpc>
                <a:spcPct val="150000"/>
              </a:lnSpc>
            </a:pPr>
            <a:r>
              <a:rPr lang="zh-CN" altLang="en-US" dirty="0"/>
              <a:t>在第</a:t>
            </a:r>
            <a:r>
              <a:rPr lang="en-US" altLang="zh-CN" dirty="0"/>
              <a:t>1</a:t>
            </a:r>
            <a:r>
              <a:rPr lang="zh-CN" altLang="en-US" dirty="0"/>
              <a:t>章绪论部分需要融入</a:t>
            </a:r>
            <a:r>
              <a:rPr lang="en-US" altLang="zh-CN" dirty="0" err="1"/>
              <a:t>OpenEuler</a:t>
            </a:r>
            <a:r>
              <a:rPr lang="zh-CN" altLang="en-US" dirty="0"/>
              <a:t>系统的介绍；</a:t>
            </a:r>
            <a:endParaRPr lang="en-US" altLang="zh-CN" dirty="0"/>
          </a:p>
          <a:p>
            <a:pPr>
              <a:lnSpc>
                <a:spcPct val="150000"/>
              </a:lnSpc>
            </a:pPr>
            <a:r>
              <a:rPr lang="zh-CN" altLang="en-US" dirty="0"/>
              <a:t>第</a:t>
            </a:r>
            <a:r>
              <a:rPr lang="en-US" altLang="zh-CN" dirty="0"/>
              <a:t>4</a:t>
            </a:r>
            <a:r>
              <a:rPr lang="zh-CN" altLang="en-US" dirty="0"/>
              <a:t>章进程同步中融入华为自研的一种加锁机制；</a:t>
            </a:r>
            <a:endParaRPr lang="en-US" altLang="zh-CN" dirty="0"/>
          </a:p>
          <a:p>
            <a:pPr>
              <a:lnSpc>
                <a:spcPct val="150000"/>
              </a:lnSpc>
            </a:pPr>
            <a:r>
              <a:rPr lang="zh-CN" altLang="en-US" dirty="0"/>
              <a:t>第</a:t>
            </a:r>
            <a:r>
              <a:rPr lang="en-US" altLang="zh-CN" dirty="0"/>
              <a:t>6</a:t>
            </a:r>
            <a:r>
              <a:rPr lang="zh-CN" altLang="en-US" dirty="0"/>
              <a:t>章 处理器调度中融入多核调度内容；</a:t>
            </a:r>
            <a:endParaRPr lang="en-US" altLang="zh-CN" dirty="0"/>
          </a:p>
          <a:p>
            <a:pPr>
              <a:lnSpc>
                <a:spcPct val="150000"/>
              </a:lnSpc>
            </a:pPr>
            <a:r>
              <a:rPr lang="zh-CN" altLang="en-US" dirty="0"/>
              <a:t>第</a:t>
            </a:r>
            <a:r>
              <a:rPr lang="en-US" altLang="zh-CN" dirty="0"/>
              <a:t>7</a:t>
            </a:r>
            <a:r>
              <a:rPr lang="zh-CN" altLang="en-US" dirty="0"/>
              <a:t>章融入华为内存屏障技术</a:t>
            </a:r>
          </a:p>
        </p:txBody>
      </p:sp>
    </p:spTree>
    <p:extLst>
      <p:ext uri="{BB962C8B-B14F-4D97-AF65-F5344CB8AC3E}">
        <p14:creationId xmlns:p14="http://schemas.microsoft.com/office/powerpoint/2010/main" val="2124214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091CDB8-7087-4029-8372-9AFB391DB6CF}"/>
              </a:ext>
            </a:extLst>
          </p:cNvPr>
          <p:cNvSpPr>
            <a:spLocks noGrp="1"/>
          </p:cNvSpPr>
          <p:nvPr>
            <p:ph type="body" sz="quarter" idx="12"/>
          </p:nvPr>
        </p:nvSpPr>
        <p:spPr/>
        <p:txBody>
          <a:bodyPr/>
          <a:lstStyle/>
          <a:p>
            <a:r>
              <a:rPr lang="zh-CN" altLang="zh-CN" dirty="0">
                <a:latin typeface="黑体" panose="02010609060101010101" pitchFamily="49" charset="-122"/>
                <a:ea typeface="黑体" panose="02010609060101010101" pitchFamily="49" charset="-122"/>
              </a:rPr>
              <a:t>课程</a:t>
            </a:r>
            <a:r>
              <a:rPr lang="zh-CN" altLang="en-US" dirty="0">
                <a:latin typeface="黑体" panose="02010609060101010101" pitchFamily="49" charset="-122"/>
                <a:ea typeface="黑体" panose="02010609060101010101" pitchFamily="49" charset="-122"/>
              </a:rPr>
              <a:t>定位</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任务</a:t>
            </a:r>
            <a:endParaRPr lang="zh-CN" altLang="en-US" dirty="0"/>
          </a:p>
        </p:txBody>
      </p:sp>
      <p:sp>
        <p:nvSpPr>
          <p:cNvPr id="3" name="内容占位符 2">
            <a:extLst>
              <a:ext uri="{FF2B5EF4-FFF2-40B4-BE49-F238E27FC236}">
                <a16:creationId xmlns:a16="http://schemas.microsoft.com/office/drawing/2014/main" id="{22EDA3C8-913A-4103-8783-DCBC3DC533BB}"/>
              </a:ext>
            </a:extLst>
          </p:cNvPr>
          <p:cNvSpPr>
            <a:spLocks noGrp="1"/>
          </p:cNvSpPr>
          <p:nvPr>
            <p:ph sz="quarter" idx="13"/>
          </p:nvPr>
        </p:nvSpPr>
        <p:spPr/>
        <p:txBody>
          <a:bodyPr/>
          <a:lstStyle/>
          <a:p>
            <a:endParaRPr lang="zh-CN" altLang="en-US"/>
          </a:p>
        </p:txBody>
      </p:sp>
      <p:sp>
        <p:nvSpPr>
          <p:cNvPr id="4" name="内容占位符 2" descr="Rectangle: Click to edit Master text styles&#10;Second level&#10;Third level&#10;Fourth level&#10;Fifth level">
            <a:extLst>
              <a:ext uri="{FF2B5EF4-FFF2-40B4-BE49-F238E27FC236}">
                <a16:creationId xmlns:a16="http://schemas.microsoft.com/office/drawing/2014/main" id="{6CED79F6-491C-4F11-82A9-01769402774C}"/>
              </a:ext>
            </a:extLst>
          </p:cNvPr>
          <p:cNvSpPr txBox="1">
            <a:spLocks/>
          </p:cNvSpPr>
          <p:nvPr/>
        </p:nvSpPr>
        <p:spPr>
          <a:xfrm>
            <a:off x="685800" y="1806575"/>
            <a:ext cx="7772400" cy="4575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a:latin typeface="黑体" pitchFamily="2" charset="-122"/>
                <a:ea typeface="黑体" pitchFamily="2" charset="-122"/>
              </a:rPr>
              <a:t>进程、线程、并发</a:t>
            </a:r>
            <a:endParaRPr lang="en-US" altLang="zh-CN">
              <a:latin typeface="黑体" pitchFamily="2" charset="-122"/>
              <a:ea typeface="黑体" pitchFamily="2" charset="-122"/>
            </a:endParaRPr>
          </a:p>
          <a:p>
            <a:pPr>
              <a:defRPr/>
            </a:pPr>
            <a:endParaRPr lang="en-US" altLang="zh-CN">
              <a:latin typeface="黑体" pitchFamily="2" charset="-122"/>
              <a:ea typeface="黑体" pitchFamily="2" charset="-122"/>
            </a:endParaRPr>
          </a:p>
          <a:p>
            <a:pPr>
              <a:defRPr/>
            </a:pPr>
            <a:r>
              <a:rPr lang="zh-CN" altLang="en-US">
                <a:latin typeface="黑体" pitchFamily="2" charset="-122"/>
                <a:ea typeface="黑体" pitchFamily="2" charset="-122"/>
              </a:rPr>
              <a:t>内存、虚拟内存</a:t>
            </a:r>
            <a:endParaRPr lang="en-US" altLang="zh-CN">
              <a:latin typeface="黑体" pitchFamily="2" charset="-122"/>
              <a:ea typeface="黑体" pitchFamily="2" charset="-122"/>
            </a:endParaRPr>
          </a:p>
          <a:p>
            <a:pPr>
              <a:defRPr/>
            </a:pPr>
            <a:endParaRPr lang="en-US" altLang="zh-CN">
              <a:latin typeface="黑体" pitchFamily="2" charset="-122"/>
              <a:ea typeface="黑体" pitchFamily="2" charset="-122"/>
            </a:endParaRPr>
          </a:p>
          <a:p>
            <a:pPr>
              <a:defRPr/>
            </a:pPr>
            <a:r>
              <a:rPr lang="zh-CN" altLang="en-US">
                <a:latin typeface="黑体" pitchFamily="2" charset="-122"/>
                <a:ea typeface="黑体" pitchFamily="2" charset="-122"/>
              </a:rPr>
              <a:t>外存、文件系统</a:t>
            </a:r>
            <a:endParaRPr lang="en-US" altLang="zh-CN">
              <a:latin typeface="黑体" pitchFamily="2" charset="-122"/>
              <a:ea typeface="黑体" pitchFamily="2" charset="-122"/>
            </a:endParaRPr>
          </a:p>
          <a:p>
            <a:pPr>
              <a:defRPr/>
            </a:pPr>
            <a:endParaRPr lang="en-US" altLang="zh-CN">
              <a:latin typeface="黑体" pitchFamily="2" charset="-122"/>
              <a:ea typeface="黑体" pitchFamily="2" charset="-122"/>
            </a:endParaRPr>
          </a:p>
          <a:p>
            <a:pPr>
              <a:defRPr/>
            </a:pPr>
            <a:r>
              <a:rPr lang="zh-CN" altLang="en-US">
                <a:latin typeface="黑体" pitchFamily="2" charset="-122"/>
                <a:ea typeface="黑体" pitchFamily="2" charset="-122"/>
              </a:rPr>
              <a:t>调度、多核系统</a:t>
            </a:r>
            <a:endParaRPr lang="en-US" altLang="zh-CN"/>
          </a:p>
          <a:p>
            <a:pPr marL="0" indent="0">
              <a:buFont typeface="Wingdings" panose="05000000000000000000" pitchFamily="2" charset="2"/>
              <a:buNone/>
              <a:defRPr/>
            </a:pPr>
            <a:endParaRPr lang="en-US" altLang="zh-CN"/>
          </a:p>
          <a:p>
            <a:pPr>
              <a:defRPr/>
            </a:pPr>
            <a:endParaRPr lang="zh-CN" altLang="en-US" dirty="0"/>
          </a:p>
        </p:txBody>
      </p:sp>
    </p:spTree>
    <p:extLst>
      <p:ext uri="{BB962C8B-B14F-4D97-AF65-F5344CB8AC3E}">
        <p14:creationId xmlns:p14="http://schemas.microsoft.com/office/powerpoint/2010/main" val="132245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76AD820-F225-47B7-9E03-691CA6236CEA}"/>
              </a:ext>
            </a:extLst>
          </p:cNvPr>
          <p:cNvSpPr>
            <a:spLocks noGrp="1"/>
          </p:cNvSpPr>
          <p:nvPr>
            <p:ph type="body" sz="quarter" idx="12"/>
          </p:nvPr>
        </p:nvSpPr>
        <p:spPr/>
        <p:txBody>
          <a:bodyPr>
            <a:noAutofit/>
          </a:bodyPr>
          <a:lstStyle/>
          <a:p>
            <a:r>
              <a:rPr lang="zh-CN" altLang="en-US" sz="3200" dirty="0"/>
              <a:t>学习方法</a:t>
            </a:r>
          </a:p>
        </p:txBody>
      </p:sp>
      <p:sp>
        <p:nvSpPr>
          <p:cNvPr id="3" name="内容占位符 2">
            <a:extLst>
              <a:ext uri="{FF2B5EF4-FFF2-40B4-BE49-F238E27FC236}">
                <a16:creationId xmlns:a16="http://schemas.microsoft.com/office/drawing/2014/main" id="{B70DB59D-A828-4220-90A8-04CCE40FE2E5}"/>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49F89F75-AA6B-47C0-B3F7-23F1CDE4F56A}"/>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a:t>抽象</a:t>
            </a:r>
          </a:p>
          <a:p>
            <a:r>
              <a:rPr lang="zh-CN" altLang="en-US" sz="4000"/>
              <a:t>宏观</a:t>
            </a:r>
            <a:endParaRPr lang="zh-CN" altLang="en-US" sz="4000" dirty="0"/>
          </a:p>
        </p:txBody>
      </p:sp>
    </p:spTree>
    <p:extLst>
      <p:ext uri="{BB962C8B-B14F-4D97-AF65-F5344CB8AC3E}">
        <p14:creationId xmlns:p14="http://schemas.microsoft.com/office/powerpoint/2010/main" val="119180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27469"/>
            <a:ext cx="5701478" cy="507831"/>
          </a:xfrm>
        </p:spPr>
        <p:txBody>
          <a:bodyPr/>
          <a:lstStyle/>
          <a:p>
            <a:r>
              <a:rPr lang="zh-CN" altLang="en-US" dirty="0">
                <a:latin typeface="华文楷体" panose="02010600040101010101" pitchFamily="2" charset="-122"/>
                <a:ea typeface="华文楷体" panose="02010600040101010101" pitchFamily="2" charset="-122"/>
              </a:rPr>
              <a:t>教学要求</a:t>
            </a:r>
          </a:p>
        </p:txBody>
      </p:sp>
      <p:sp>
        <p:nvSpPr>
          <p:cNvPr id="4" name="TextBox 1"/>
          <p:cNvSpPr txBox="1">
            <a:spLocks noChangeArrowheads="1"/>
          </p:cNvSpPr>
          <p:nvPr/>
        </p:nvSpPr>
        <p:spPr bwMode="auto">
          <a:xfrm>
            <a:off x="1141875" y="1871404"/>
            <a:ext cx="5405647" cy="2446824"/>
          </a:xfrm>
          <a:prstGeom prst="rect">
            <a:avLst/>
          </a:prstGeom>
          <a:noFill/>
          <a:ln w="9525">
            <a:noFill/>
            <a:miter lim="800000"/>
            <a:headEnd/>
            <a:tailEnd/>
          </a:ln>
        </p:spPr>
        <p:txBody>
          <a:bodyPr wrap="none">
            <a:spAutoFit/>
          </a:bodyPr>
          <a:lstStyle/>
          <a:p>
            <a:pPr>
              <a:spcBef>
                <a:spcPct val="50000"/>
              </a:spcBef>
            </a:pPr>
            <a:r>
              <a:rPr lang="en-US" altLang="zh-CN" b="1" dirty="0">
                <a:solidFill>
                  <a:srgbClr val="002060"/>
                </a:solidFill>
                <a:latin typeface="仿宋_GB2312" pitchFamily="49" charset="-122"/>
                <a:ea typeface="仿宋_GB2312" pitchFamily="49" charset="-122"/>
              </a:rPr>
              <a:t>1</a:t>
            </a:r>
            <a:r>
              <a:rPr lang="zh-CN" altLang="en-US" b="1" dirty="0">
                <a:solidFill>
                  <a:srgbClr val="002060"/>
                </a:solidFill>
                <a:latin typeface="仿宋_GB2312" pitchFamily="49" charset="-122"/>
                <a:ea typeface="仿宋_GB2312" pitchFamily="49" charset="-122"/>
              </a:rPr>
              <a:t>、期末考试成绩占</a:t>
            </a:r>
            <a:r>
              <a:rPr lang="en-US" altLang="zh-CN" b="1" dirty="0">
                <a:solidFill>
                  <a:srgbClr val="002060"/>
                </a:solidFill>
                <a:latin typeface="仿宋_GB2312" pitchFamily="49" charset="-122"/>
                <a:ea typeface="仿宋_GB2312" pitchFamily="49" charset="-122"/>
              </a:rPr>
              <a:t>50%</a:t>
            </a:r>
            <a:r>
              <a:rPr lang="zh-CN" altLang="en-US" b="1" dirty="0">
                <a:solidFill>
                  <a:srgbClr val="002060"/>
                </a:solidFill>
                <a:latin typeface="仿宋_GB2312" pitchFamily="49" charset="-122"/>
                <a:ea typeface="仿宋_GB2312" pitchFamily="49" charset="-122"/>
              </a:rPr>
              <a:t>，平时成绩</a:t>
            </a:r>
            <a:r>
              <a:rPr lang="en-US" altLang="zh-CN" b="1" dirty="0">
                <a:solidFill>
                  <a:srgbClr val="002060"/>
                </a:solidFill>
                <a:latin typeface="仿宋_GB2312" pitchFamily="49" charset="-122"/>
                <a:ea typeface="仿宋_GB2312" pitchFamily="49" charset="-122"/>
              </a:rPr>
              <a:t>50%</a:t>
            </a:r>
            <a:r>
              <a:rPr lang="zh-CN" altLang="en-US" b="1" dirty="0">
                <a:solidFill>
                  <a:srgbClr val="002060"/>
                </a:solidFill>
                <a:latin typeface="仿宋_GB2312" pitchFamily="49" charset="-122"/>
                <a:ea typeface="仿宋_GB2312" pitchFamily="49" charset="-122"/>
              </a:rPr>
              <a:t>。</a:t>
            </a:r>
          </a:p>
          <a:p>
            <a:pPr>
              <a:spcBef>
                <a:spcPct val="50000"/>
              </a:spcBef>
            </a:pPr>
            <a:r>
              <a:rPr lang="en-US" altLang="zh-CN" b="1" dirty="0">
                <a:solidFill>
                  <a:srgbClr val="002060"/>
                </a:solidFill>
                <a:latin typeface="仿宋_GB2312" pitchFamily="49" charset="-122"/>
                <a:ea typeface="仿宋_GB2312" pitchFamily="49" charset="-122"/>
              </a:rPr>
              <a:t>2</a:t>
            </a:r>
            <a:r>
              <a:rPr lang="zh-CN" altLang="en-US" b="1" dirty="0">
                <a:solidFill>
                  <a:srgbClr val="002060"/>
                </a:solidFill>
                <a:latin typeface="仿宋_GB2312" pitchFamily="49" charset="-122"/>
                <a:ea typeface="仿宋_GB2312" pitchFamily="49" charset="-122"/>
              </a:rPr>
              <a:t>、平时成绩 </a:t>
            </a:r>
          </a:p>
          <a:p>
            <a:pPr>
              <a:spcBef>
                <a:spcPct val="50000"/>
              </a:spcBef>
            </a:pPr>
            <a:r>
              <a:rPr lang="en-US" altLang="zh-CN" b="1" dirty="0">
                <a:solidFill>
                  <a:srgbClr val="002060"/>
                </a:solidFill>
                <a:latin typeface="仿宋_GB2312" pitchFamily="49" charset="-122"/>
                <a:ea typeface="仿宋_GB2312" pitchFamily="49" charset="-122"/>
              </a:rPr>
              <a:t>    --</a:t>
            </a:r>
            <a:r>
              <a:rPr lang="zh-CN" altLang="en-US" b="1" dirty="0">
                <a:solidFill>
                  <a:srgbClr val="002060"/>
                </a:solidFill>
                <a:latin typeface="仿宋_GB2312" pitchFamily="49" charset="-122"/>
                <a:ea typeface="仿宋_GB2312" pitchFamily="49" charset="-122"/>
              </a:rPr>
              <a:t>实验成绩       （</a:t>
            </a:r>
            <a:r>
              <a:rPr lang="en-US" altLang="zh-CN" b="1" dirty="0">
                <a:solidFill>
                  <a:srgbClr val="002060"/>
                </a:solidFill>
                <a:latin typeface="仿宋_GB2312" pitchFamily="49" charset="-122"/>
                <a:ea typeface="仿宋_GB2312" pitchFamily="49" charset="-122"/>
              </a:rPr>
              <a:t>30%</a:t>
            </a:r>
            <a:r>
              <a:rPr lang="zh-CN" altLang="en-US" b="1" dirty="0">
                <a:solidFill>
                  <a:srgbClr val="002060"/>
                </a:solidFill>
                <a:latin typeface="仿宋_GB2312" pitchFamily="49" charset="-122"/>
                <a:ea typeface="仿宋_GB2312" pitchFamily="49" charset="-122"/>
              </a:rPr>
              <a:t>）</a:t>
            </a:r>
          </a:p>
          <a:p>
            <a:pPr>
              <a:spcBef>
                <a:spcPct val="50000"/>
              </a:spcBef>
            </a:pPr>
            <a:r>
              <a:rPr lang="zh-CN" altLang="en-US" b="1" dirty="0">
                <a:solidFill>
                  <a:srgbClr val="002060"/>
                </a:solidFill>
                <a:latin typeface="仿宋_GB2312" pitchFamily="49" charset="-122"/>
                <a:ea typeface="仿宋_GB2312" pitchFamily="49" charset="-122"/>
              </a:rPr>
              <a:t>   </a:t>
            </a:r>
            <a:r>
              <a:rPr lang="en-US" altLang="zh-CN" b="1" dirty="0">
                <a:solidFill>
                  <a:srgbClr val="002060"/>
                </a:solidFill>
                <a:latin typeface="仿宋_GB2312" pitchFamily="49" charset="-122"/>
                <a:ea typeface="仿宋_GB2312" pitchFamily="49" charset="-122"/>
              </a:rPr>
              <a:t>--</a:t>
            </a:r>
            <a:r>
              <a:rPr lang="zh-CN" altLang="en-US" b="1" dirty="0">
                <a:solidFill>
                  <a:srgbClr val="002060"/>
                </a:solidFill>
                <a:latin typeface="仿宋_GB2312" pitchFamily="49" charset="-122"/>
                <a:ea typeface="仿宋_GB2312" pitchFamily="49" charset="-122"/>
              </a:rPr>
              <a:t>作业及考勤    （</a:t>
            </a:r>
            <a:r>
              <a:rPr lang="en-US" altLang="zh-CN" b="1" dirty="0">
                <a:solidFill>
                  <a:srgbClr val="002060"/>
                </a:solidFill>
                <a:latin typeface="仿宋_GB2312" pitchFamily="49" charset="-122"/>
                <a:ea typeface="仿宋_GB2312" pitchFamily="49" charset="-122"/>
              </a:rPr>
              <a:t>20%</a:t>
            </a:r>
            <a:r>
              <a:rPr lang="zh-CN" altLang="en-US" b="1" dirty="0">
                <a:solidFill>
                  <a:srgbClr val="002060"/>
                </a:solidFill>
                <a:latin typeface="仿宋_GB2312" pitchFamily="49" charset="-122"/>
                <a:ea typeface="仿宋_GB2312" pitchFamily="49" charset="-122"/>
              </a:rPr>
              <a:t>）</a:t>
            </a:r>
          </a:p>
          <a:p>
            <a:pPr>
              <a:spcBef>
                <a:spcPct val="50000"/>
              </a:spcBef>
            </a:pPr>
            <a:r>
              <a:rPr lang="en-US" altLang="zh-CN" b="1" dirty="0">
                <a:solidFill>
                  <a:srgbClr val="002060"/>
                </a:solidFill>
                <a:latin typeface="仿宋_GB2312" pitchFamily="49" charset="-122"/>
                <a:ea typeface="仿宋_GB2312" pitchFamily="49" charset="-122"/>
              </a:rPr>
              <a:t>3</a:t>
            </a:r>
            <a:r>
              <a:rPr lang="zh-CN" altLang="en-US" b="1" dirty="0">
                <a:solidFill>
                  <a:srgbClr val="002060"/>
                </a:solidFill>
                <a:latin typeface="仿宋_GB2312" pitchFamily="49" charset="-122"/>
                <a:ea typeface="仿宋_GB2312" pitchFamily="49" charset="-122"/>
              </a:rPr>
              <a:t>、不定期抽查考勤，事假、病假请先交假条，事后</a:t>
            </a:r>
          </a:p>
          <a:p>
            <a:pPr>
              <a:spcBef>
                <a:spcPct val="50000"/>
              </a:spcBef>
            </a:pPr>
            <a:r>
              <a:rPr lang="zh-CN" altLang="en-US" b="1" dirty="0">
                <a:solidFill>
                  <a:srgbClr val="002060"/>
                </a:solidFill>
                <a:latin typeface="仿宋_GB2312" pitchFamily="49" charset="-122"/>
                <a:ea typeface="仿宋_GB2312" pitchFamily="49" charset="-122"/>
              </a:rPr>
              <a:t>   补交无效。</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4313</TotalTime>
  <Words>3508</Words>
  <Application>Microsoft Office PowerPoint</Application>
  <PresentationFormat>全屏显示(4:3)</PresentationFormat>
  <Paragraphs>445</Paragraphs>
  <Slides>62</Slides>
  <Notes>14</Notes>
  <HiddenSlides>0</HiddenSlides>
  <MMClips>0</MMClips>
  <ScaleCrop>false</ScaleCrop>
  <HeadingPairs>
    <vt:vector size="8" baseType="variant">
      <vt:variant>
        <vt:lpstr>已用的字体</vt:lpstr>
      </vt:variant>
      <vt:variant>
        <vt:i4>20</vt:i4>
      </vt:variant>
      <vt:variant>
        <vt:lpstr>主题</vt:lpstr>
      </vt:variant>
      <vt:variant>
        <vt:i4>4</vt:i4>
      </vt:variant>
      <vt:variant>
        <vt:lpstr>嵌入 OLE 服务器</vt:lpstr>
      </vt:variant>
      <vt:variant>
        <vt:i4>2</vt:i4>
      </vt:variant>
      <vt:variant>
        <vt:lpstr>幻灯片标题</vt:lpstr>
      </vt:variant>
      <vt:variant>
        <vt:i4>62</vt:i4>
      </vt:variant>
    </vt:vector>
  </HeadingPairs>
  <TitlesOfParts>
    <vt:vector size="88" baseType="lpstr">
      <vt:lpstr>DotumChe</vt:lpstr>
      <vt:lpstr>Huawei Sans</vt:lpstr>
      <vt:lpstr>等线</vt:lpstr>
      <vt:lpstr>等线 Light</vt:lpstr>
      <vt:lpstr>方正兰亭黑简体</vt:lpstr>
      <vt:lpstr>仿宋</vt:lpstr>
      <vt:lpstr>仿宋_GB2312</vt:lpstr>
      <vt:lpstr>黑体</vt:lpstr>
      <vt:lpstr>华文仿宋</vt:lpstr>
      <vt:lpstr>华文楷体</vt:lpstr>
      <vt:lpstr>楷体_GB2312</vt:lpstr>
      <vt:lpstr>宋体</vt:lpstr>
      <vt:lpstr>微软雅黑</vt:lpstr>
      <vt:lpstr>Arial</vt:lpstr>
      <vt:lpstr>Calibri</vt:lpstr>
      <vt:lpstr>Calibri Light</vt:lpstr>
      <vt:lpstr>Century Gothic</vt:lpstr>
      <vt:lpstr>Tahoma</vt:lpstr>
      <vt:lpstr>Times New Roman</vt:lpstr>
      <vt:lpstr>Wingdings</vt:lpstr>
      <vt:lpstr>模板页面</vt:lpstr>
      <vt:lpstr>Custom Design</vt:lpstr>
      <vt:lpstr>1_模板页面</vt:lpstr>
      <vt:lpstr>1_Custom Design</vt:lpstr>
      <vt:lpstr>VISIO</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你用过的操作系统能做什么?</vt:lpstr>
      <vt:lpstr>你知道操作系统不能做什么?</vt:lpstr>
      <vt:lpstr>操作系统的地位和目标</vt:lpstr>
      <vt:lpstr>操作系统在计算机系统中的地位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手工操作</vt:lpstr>
      <vt:lpstr>PowerPoint 演示文稿</vt:lpstr>
      <vt:lpstr>PowerPoint 演示文稿</vt:lpstr>
      <vt:lpstr>PowerPoint 演示文稿</vt:lpstr>
      <vt:lpstr>PowerPoint 演示文稿</vt:lpstr>
      <vt:lpstr>PowerPoint 演示文稿</vt:lpstr>
      <vt:lpstr>PowerPoint 演示文稿</vt:lpstr>
      <vt:lpstr>单道和多道程序工作过程比较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操作系统的定义</vt:lpstr>
      <vt:lpstr>操作系统的定义</vt:lpstr>
      <vt:lpstr>OpenEuler操作系统官网</vt:lpstr>
      <vt:lpstr>PowerPoint 演示文稿</vt:lpstr>
      <vt:lpstr>openEuler操作系统介绍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920</cp:revision>
  <dcterms:created xsi:type="dcterms:W3CDTF">2015-08-18T02:51:00Z</dcterms:created>
  <dcterms:modified xsi:type="dcterms:W3CDTF">2023-08-28T02:58:24Z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